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2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8" r:id="rId4"/>
    <p:sldId id="259" r:id="rId5"/>
    <p:sldId id="262" r:id="rId6"/>
    <p:sldId id="260" r:id="rId7"/>
    <p:sldId id="298" r:id="rId8"/>
    <p:sldId id="318" r:id="rId9"/>
    <p:sldId id="299" r:id="rId10"/>
    <p:sldId id="264" r:id="rId11"/>
    <p:sldId id="317" r:id="rId12"/>
    <p:sldId id="301" r:id="rId13"/>
    <p:sldId id="302" r:id="rId14"/>
    <p:sldId id="303" r:id="rId15"/>
    <p:sldId id="316" r:id="rId16"/>
    <p:sldId id="263" r:id="rId17"/>
    <p:sldId id="304" r:id="rId18"/>
    <p:sldId id="305" r:id="rId19"/>
    <p:sldId id="321" r:id="rId20"/>
    <p:sldId id="309" r:id="rId21"/>
    <p:sldId id="312" r:id="rId22"/>
    <p:sldId id="313" r:id="rId23"/>
    <p:sldId id="315" r:id="rId24"/>
    <p:sldId id="314" r:id="rId25"/>
    <p:sldId id="265" r:id="rId26"/>
    <p:sldId id="279" r:id="rId27"/>
    <p:sldId id="276" r:id="rId28"/>
  </p:sldIdLst>
  <p:sldSz cx="9144000" cy="5143500" type="screen16x9"/>
  <p:notesSz cx="6858000" cy="9144000"/>
  <p:embeddedFontLst>
    <p:embeddedFont>
      <p:font typeface="Anaheim" panose="020B060402020202020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  <p:embeddedFont>
      <p:font typeface="Nunito Light" pitchFamily="2" charset="0"/>
      <p:regular r:id="rId40"/>
      <p:italic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59B23E58-8E70-406A-A79E-80F6309959BF}">
          <p14:sldIdLst>
            <p14:sldId id="256"/>
            <p14:sldId id="258"/>
            <p14:sldId id="259"/>
            <p14:sldId id="262"/>
          </p14:sldIdLst>
        </p14:section>
        <p14:section name="methodology" id="{4D6A2055-9EF0-4E99-BB7D-D02012E8476F}">
          <p14:sldIdLst>
            <p14:sldId id="260"/>
            <p14:sldId id="298"/>
            <p14:sldId id="318"/>
            <p14:sldId id="299"/>
            <p14:sldId id="264"/>
            <p14:sldId id="317"/>
            <p14:sldId id="301"/>
            <p14:sldId id="302"/>
            <p14:sldId id="303"/>
            <p14:sldId id="316"/>
          </p14:sldIdLst>
        </p14:section>
        <p14:section name="RESULTS AND ANALYSIS" id="{B0F2F3FD-3F73-45E5-8123-CFC3A98CD0F7}">
          <p14:sldIdLst>
            <p14:sldId id="263"/>
            <p14:sldId id="304"/>
            <p14:sldId id="305"/>
            <p14:sldId id="321"/>
            <p14:sldId id="309"/>
            <p14:sldId id="312"/>
            <p14:sldId id="313"/>
            <p14:sldId id="315"/>
            <p14:sldId id="314"/>
          </p14:sldIdLst>
        </p14:section>
        <p14:section name="conclusion" id="{6B8351E1-4FB4-4793-8C74-D109738735B5}">
          <p14:sldIdLst>
            <p14:sldId id="265"/>
            <p14:sldId id="27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D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873C44-1062-49AC-A3DF-D4CB2C78E690}">
  <a:tblStyle styleId="{13873C44-1062-49AC-A3DF-D4CB2C78E6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B9786-A813-4774-8AE0-76EAEF3AA8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77982" autoAdjust="0"/>
  </p:normalViewPr>
  <p:slideViewPr>
    <p:cSldViewPr snapToGrid="0">
      <p:cViewPr>
        <p:scale>
          <a:sx n="77" d="100"/>
          <a:sy n="77" d="100"/>
        </p:scale>
        <p:origin x="1757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BD45CEC-1817-8EA2-BF28-062D2CE0B1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9E06B4-350C-1A08-90DA-ABE87782B8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13354-BDD5-44C4-AAEB-18E00F075464}" type="datetimeFigureOut">
              <a:rPr lang="fr-FR" smtClean="0"/>
              <a:t>17/12/2025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2B3A11-E827-66E7-9FDA-68CB91F0B9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9F7F0C-8053-FFD1-E2C5-C8D542BC96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2A16D-3C20-44B2-B4EB-6F009B7655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240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27" name="Google Shape;3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  we </a:t>
            </a:r>
            <a:r>
              <a:rPr lang="en-US" dirty="0" err="1"/>
              <a:t>gonna</a:t>
            </a:r>
            <a:r>
              <a:rPr lang="en-US" dirty="0"/>
              <a:t> present our project which traffic sign </a:t>
            </a:r>
            <a:r>
              <a:rPr lang="en-US" dirty="0" err="1"/>
              <a:t>recognigtion</a:t>
            </a:r>
            <a:r>
              <a:rPr lang="en-US" dirty="0"/>
              <a:t> and </a:t>
            </a:r>
            <a:r>
              <a:rPr lang="en-US" dirty="0" err="1"/>
              <a:t>clisffication</a:t>
            </a:r>
            <a:r>
              <a:rPr lang="en-US" dirty="0"/>
              <a:t> based on deep </a:t>
            </a:r>
            <a:r>
              <a:rPr lang="en-US" dirty="0" err="1"/>
              <a:t>learnin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goal of our work is to design a system which is accurate efficient and robust for real world conditions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Why relu ?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Negative activations may matter in audio processing , signal , physics based model 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Filters detect what the other ignors 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negative responses typically correspond to non-detected features or background.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Sigmoid/ tanh  saturates → slow learning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Why dropout ?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-FR" b="1"/>
              <a:t>Dropout 0.25 🡺  </a:t>
            </a:r>
            <a:r>
              <a:rPr lang="fr-FR"/>
              <a:t>learn redundant and robust low level features 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-FR" b="1"/>
              <a:t>Dropout(0.30) </a:t>
            </a:r>
            <a:r>
              <a:rPr lang="fr-FR"/>
              <a:t>🡺 Higher risk of overfitting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-FR" b="1"/>
              <a:t>Dropout(0.50) 🡺 </a:t>
            </a:r>
            <a:r>
              <a:rPr lang="fr-FR"/>
              <a:t>Highest risk of memorization</a:t>
            </a:r>
            <a:endParaRPr b="1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5AA2EEF9-BF49-CC68-FBB6-CB17FC09D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4d99d1a72_0_57:notes">
            <a:extLst>
              <a:ext uri="{FF2B5EF4-FFF2-40B4-BE49-F238E27FC236}">
                <a16:creationId xmlns:a16="http://schemas.microsoft.com/office/drawing/2014/main" id="{C28D12D0-40E8-299D-6241-A594E5D54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441" name="Google Shape;441;g184d99d1a72_0_57:notes">
            <a:extLst>
              <a:ext uri="{FF2B5EF4-FFF2-40B4-BE49-F238E27FC236}">
                <a16:creationId xmlns:a16="http://schemas.microsoft.com/office/drawing/2014/main" id="{3B910742-8A47-7368-E119-45558D5A5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Why </a:t>
            </a:r>
            <a:r>
              <a:rPr lang="en-US" dirty="0" err="1"/>
              <a:t>relu</a:t>
            </a:r>
            <a:r>
              <a:rPr lang="en-US" dirty="0"/>
              <a:t> ?</a:t>
            </a:r>
          </a:p>
          <a:p>
            <a:pPr marL="158750" indent="0">
              <a:buNone/>
            </a:pPr>
            <a:r>
              <a:rPr lang="fr-FR" dirty="0" err="1"/>
              <a:t>Negative</a:t>
            </a:r>
            <a:r>
              <a:rPr lang="fr-FR" dirty="0"/>
              <a:t> activations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matter</a:t>
            </a:r>
            <a:r>
              <a:rPr lang="fr-FR" dirty="0"/>
              <a:t> in audio </a:t>
            </a:r>
            <a:r>
              <a:rPr lang="fr-FR" dirty="0" err="1"/>
              <a:t>processing</a:t>
            </a:r>
            <a:r>
              <a:rPr lang="fr-FR" dirty="0"/>
              <a:t> , signal , </a:t>
            </a:r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model </a:t>
            </a:r>
          </a:p>
          <a:p>
            <a:pPr marL="158750" indent="0">
              <a:buNone/>
            </a:pP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ignors</a:t>
            </a:r>
            <a:r>
              <a:rPr lang="fr-FR" dirty="0"/>
              <a:t> </a:t>
            </a:r>
          </a:p>
          <a:p>
            <a:pPr marL="158750" indent="0">
              <a:buNone/>
            </a:pPr>
            <a:r>
              <a:rPr lang="en-US" dirty="0"/>
              <a:t>negative responses typically correspond to non-detected features or background.</a:t>
            </a:r>
          </a:p>
          <a:p>
            <a:pPr marL="158750" indent="0">
              <a:buNone/>
            </a:pPr>
            <a:r>
              <a:rPr lang="fr-FR" dirty="0" err="1"/>
              <a:t>Sigmoid</a:t>
            </a:r>
            <a:r>
              <a:rPr lang="fr-FR" dirty="0"/>
              <a:t>/ </a:t>
            </a:r>
            <a:r>
              <a:rPr lang="fr-FR" dirty="0" err="1"/>
              <a:t>tanh</a:t>
            </a:r>
            <a:r>
              <a:rPr lang="fr-FR" dirty="0"/>
              <a:t>  </a:t>
            </a:r>
            <a:r>
              <a:rPr lang="fr-FR" dirty="0" err="1"/>
              <a:t>saturates</a:t>
            </a:r>
            <a:r>
              <a:rPr lang="fr-FR" dirty="0"/>
              <a:t> → slow </a:t>
            </a:r>
            <a:r>
              <a:rPr lang="fr-FR" dirty="0" err="1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72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E7E59FAB-21E8-642D-C01C-0050CE426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c295343_0_0:notes">
            <a:extLst>
              <a:ext uri="{FF2B5EF4-FFF2-40B4-BE49-F238E27FC236}">
                <a16:creationId xmlns:a16="http://schemas.microsoft.com/office/drawing/2014/main" id="{0FDB4ADD-0C9E-E8DA-E54F-F82FB33F7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75" name="Google Shape;375;g3402c295343_0_0:notes">
            <a:extLst>
              <a:ext uri="{FF2B5EF4-FFF2-40B4-BE49-F238E27FC236}">
                <a16:creationId xmlns:a16="http://schemas.microsoft.com/office/drawing/2014/main" id="{F72131E3-B282-45C1-BA2C-0A5781A47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Softmax</a:t>
            </a:r>
            <a:r>
              <a:rPr lang="fr-FR" sz="1200" b="1" dirty="0">
                <a:latin typeface="Poppins" panose="00000500000000000000" pitchFamily="2" charset="0"/>
                <a:cs typeface="Poppins" panose="00000500000000000000" pitchFamily="2" charset="0"/>
              </a:rPr>
              <a:t> : </a:t>
            </a:r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CNN outputs (</a:t>
            </a:r>
            <a:r>
              <a:rPr lang="fr-FR" dirty="0" err="1">
                <a:latin typeface="Poppins" panose="00000500000000000000" pitchFamily="2" charset="0"/>
                <a:cs typeface="Poppins" panose="00000500000000000000" pitchFamily="2" charset="0"/>
              </a:rPr>
              <a:t>raw</a:t>
            </a:r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dirty="0" err="1">
                <a:latin typeface="Poppins" panose="00000500000000000000" pitchFamily="2" charset="0"/>
                <a:cs typeface="Poppins" panose="00000500000000000000" pitchFamily="2" charset="0"/>
              </a:rPr>
              <a:t>numbers</a:t>
            </a:r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) , not </a:t>
            </a:r>
            <a:r>
              <a:rPr lang="fr-FR" dirty="0" err="1">
                <a:latin typeface="Poppins" panose="00000500000000000000" pitchFamily="2" charset="0"/>
                <a:cs typeface="Poppins" panose="00000500000000000000" pitchFamily="2" charset="0"/>
              </a:rPr>
              <a:t>probabilities</a:t>
            </a:r>
            <a:endParaRPr lang="fr-F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58750" indent="0">
              <a:buNone/>
            </a:pPr>
            <a:r>
              <a:rPr lang="en-US" dirty="0" err="1"/>
              <a:t>Softmax</a:t>
            </a:r>
            <a:r>
              <a:rPr lang="en-US" dirty="0"/>
              <a:t> answers the question:</a:t>
            </a:r>
            <a:br>
              <a:rPr lang="en-US" dirty="0"/>
            </a:br>
            <a:r>
              <a:rPr lang="en-US" dirty="0"/>
              <a:t>“Given this image, how confident is the model that it belongs to each class?”</a:t>
            </a:r>
          </a:p>
          <a:p>
            <a:pPr marL="457200" indent="-298450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CLE : </a:t>
            </a:r>
          </a:p>
          <a:p>
            <a:pPr marL="158750" indent="0">
              <a:buNone/>
            </a:pPr>
            <a:r>
              <a:rPr lang="en-US" dirty="0"/>
              <a:t>High confidence &amp; correct → low loss</a:t>
            </a:r>
          </a:p>
          <a:p>
            <a:pPr marL="158750" indent="0">
              <a:buNone/>
            </a:pPr>
            <a:r>
              <a:rPr lang="en-US" dirty="0"/>
              <a:t>High confidence &amp; wrong → </a:t>
            </a:r>
            <a:r>
              <a:rPr lang="en-US" b="1" dirty="0"/>
              <a:t>very high loss</a:t>
            </a:r>
            <a:endParaRPr lang="en-US" dirty="0"/>
          </a:p>
          <a:p>
            <a:pPr marL="457200" indent="-298450"/>
            <a:endParaRPr lang="fr-F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084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29836AD6-A1A4-D780-6BDE-08093727A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c295343_0_0:notes">
            <a:extLst>
              <a:ext uri="{FF2B5EF4-FFF2-40B4-BE49-F238E27FC236}">
                <a16:creationId xmlns:a16="http://schemas.microsoft.com/office/drawing/2014/main" id="{C43FC839-A7E2-22A7-5CD6-B2E12603B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75" name="Google Shape;375;g3402c295343_0_0:notes">
            <a:extLst>
              <a:ext uri="{FF2B5EF4-FFF2-40B4-BE49-F238E27FC236}">
                <a16:creationId xmlns:a16="http://schemas.microsoft.com/office/drawing/2014/main" id="{3C0862C1-3B7C-EE2B-AA72-44FC2967AB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WHY BASIC GRADIENT DESCENT IS NOT ENOUGH</a:t>
            </a:r>
          </a:p>
          <a:p>
            <a:pPr marL="158750" indent="0">
              <a:buNone/>
            </a:pPr>
            <a:r>
              <a:rPr lang="en-US" dirty="0"/>
              <a:t>Problems:</a:t>
            </a:r>
          </a:p>
          <a:p>
            <a:r>
              <a:rPr lang="en-US" dirty="0"/>
              <a:t>Same learning rate for all parameters</a:t>
            </a:r>
          </a:p>
          <a:p>
            <a:r>
              <a:rPr lang="en-US" dirty="0"/>
              <a:t>Sensitive to noisy gradients</a:t>
            </a:r>
          </a:p>
          <a:p>
            <a:r>
              <a:rPr lang="en-US" dirty="0"/>
              <a:t>Slow convergence</a:t>
            </a:r>
          </a:p>
          <a:p>
            <a:pPr marL="158750" indent="0">
              <a:buNone/>
            </a:pPr>
            <a:r>
              <a:rPr lang="en-US" dirty="0"/>
              <a:t>📌 CNNs have </a:t>
            </a:r>
            <a:r>
              <a:rPr lang="en-US" b="1" dirty="0"/>
              <a:t>millions of parameters</a:t>
            </a:r>
            <a:r>
              <a:rPr lang="en-US" dirty="0"/>
              <a:t> → smarter optimizer needed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068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Why relu ?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Negative activations may matter in audio processing , signal , physics based model 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Filters detect what the other ignors 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negative responses typically correspond to non-detected features or background.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Sigmoid/ tanh  saturates → slow learning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401" name="Google Shape;401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custom CNN achieved stable convergence on GTSRB within 20 epochs :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Training Accuracy: Rapid ascent to &gt;90% by epoch 8, reaching 93+% by epoch 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Validation Accuracy: Reached 98.04% by epoch 6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Training Loss: Decreased from 2.5 to &lt;0.25 by epoch 15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Validation Loss: Reached minimum at epoch 13 (0.12), increased slightly to 0.14 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F2D59100-79D1-7A87-F395-EF68C849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4d99d1a72_0_15:notes">
            <a:extLst>
              <a:ext uri="{FF2B5EF4-FFF2-40B4-BE49-F238E27FC236}">
                <a16:creationId xmlns:a16="http://schemas.microsoft.com/office/drawing/2014/main" id="{CFEE52C1-D684-6890-F11C-BC2CAC89E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401" name="Google Shape;401;g184d99d1a72_0_15:notes">
            <a:extLst>
              <a:ext uri="{FF2B5EF4-FFF2-40B4-BE49-F238E27FC236}">
                <a16:creationId xmlns:a16="http://schemas.microsoft.com/office/drawing/2014/main" id="{3EED1A6B-C898-7993-8938-29FD2DCB5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586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196B0C90-FBF0-9F5F-70E7-A03A65654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4d99d1a72_0_15:notes">
            <a:extLst>
              <a:ext uri="{FF2B5EF4-FFF2-40B4-BE49-F238E27FC236}">
                <a16:creationId xmlns:a16="http://schemas.microsoft.com/office/drawing/2014/main" id="{B2343281-7AB6-643F-ADDA-9FDCAB28E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401" name="Google Shape;401;g184d99d1a72_0_15:notes">
            <a:extLst>
              <a:ext uri="{FF2B5EF4-FFF2-40B4-BE49-F238E27FC236}">
                <a16:creationId xmlns:a16="http://schemas.microsoft.com/office/drawing/2014/main" id="{4F53D7A0-E320-44AE-EF49-BC863FF18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 "Stop" sign image, </a:t>
            </a:r>
            <a:b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/>
              <a:t>all classes </a:t>
            </a:r>
            <a:r>
              <a:rPr lang="en-US" dirty="0" err="1"/>
              <a:t>predected</a:t>
            </a:r>
            <a:r>
              <a:rPr lang="en-US" dirty="0"/>
              <a:t> near zero values example:</a:t>
            </a:r>
          </a:p>
          <a:p>
            <a:r>
              <a:rPr lang="en-US" dirty="0"/>
              <a:t>Roundabout mandatory 0.00023949606</a:t>
            </a:r>
            <a:br>
              <a:rPr lang="en-US" dirty="0"/>
            </a:br>
            <a:r>
              <a:rPr lang="en-US" dirty="0"/>
              <a:t>End of no passing 0.0009149968</a:t>
            </a:r>
            <a:br>
              <a:rPr lang="en-US" dirty="0"/>
            </a:br>
            <a:r>
              <a:rPr lang="en-US" dirty="0"/>
              <a:t>End of no passing for vehicles over 3.5t 1.8302613e-05 </a:t>
            </a:r>
          </a:p>
          <a:p>
            <a:r>
              <a:rPr lang="en-US" b="1" dirty="0"/>
              <a:t>the correct class Vehicles over 3.5t prohibited 99.69592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4592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/>
              <a:t>Why Confusion Matrix Is Important</a:t>
            </a:r>
          </a:p>
          <a:p>
            <a:pPr marL="158750" indent="0">
              <a:buNone/>
            </a:pPr>
            <a:r>
              <a:rPr lang="en-US" dirty="0"/>
              <a:t>Accuracy tells:</a:t>
            </a:r>
          </a:p>
          <a:p>
            <a:pPr marL="158750" indent="0">
              <a:buNone/>
            </a:pPr>
            <a:r>
              <a:rPr lang="en-US" dirty="0"/>
              <a:t>“How often we are right”</a:t>
            </a:r>
          </a:p>
          <a:p>
            <a:pPr marL="158750" indent="0">
              <a:buNone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Diagonal elements:</a:t>
            </a:r>
          </a:p>
          <a:p>
            <a:pPr marL="158750" indent="0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Correct classifications </a:t>
            </a:r>
          </a:p>
          <a:p>
            <a:pPr marL="158750" indent="0">
              <a:spcBef>
                <a:spcPts val="600"/>
              </a:spcBef>
              <a:buNone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Off-diagonal elements:</a:t>
            </a:r>
          </a:p>
          <a:p>
            <a:pPr marL="158750" indent="0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Misclassifications </a:t>
            </a:r>
          </a:p>
          <a:p>
            <a:pPr marL="158750" indent="0">
              <a:spcBef>
                <a:spcPts val="600"/>
              </a:spcBef>
              <a:buNone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Perfect classifier:</a:t>
            </a:r>
            <a:b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Only diagonal values ≠ 0</a:t>
            </a:r>
          </a:p>
          <a:p>
            <a:pPr marL="457200" indent="-298450"/>
            <a:endParaRPr lang="en-US" dirty="0"/>
          </a:p>
          <a:p>
            <a:pPr marL="457200" indent="-29845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472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3DCB416B-4745-5241-1507-BEAABC265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4d99d1a72_0_15:notes">
            <a:extLst>
              <a:ext uri="{FF2B5EF4-FFF2-40B4-BE49-F238E27FC236}">
                <a16:creationId xmlns:a16="http://schemas.microsoft.com/office/drawing/2014/main" id="{3EA41A70-99E0-8C6D-B177-02D8A4ADB1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401" name="Google Shape;401;g184d99d1a72_0_15:notes">
            <a:extLst>
              <a:ext uri="{FF2B5EF4-FFF2-40B4-BE49-F238E27FC236}">
                <a16:creationId xmlns:a16="http://schemas.microsoft.com/office/drawing/2014/main" id="{0E0DC7C9-8B05-0E89-DCFD-D35E49B3F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fr-FR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04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42" name="Google Shape;3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Our presentation is structured as follows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First we </a:t>
            </a:r>
            <a:r>
              <a:rPr lang="en-US" sz="1200" i="1" dirty="0" err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gonna</a:t>
            </a:r>
            <a:r>
              <a:rPr 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 star with our motivation and our problem definition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Second we </a:t>
            </a:r>
            <a:r>
              <a:rPr lang="en-US" sz="1200" i="1" dirty="0" err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gonna</a:t>
            </a:r>
            <a:r>
              <a:rPr 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 explain our </a:t>
            </a:r>
            <a:r>
              <a:rPr lang="en-US" sz="1200" i="1" dirty="0" err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methology</a:t>
            </a:r>
            <a:r>
              <a:rPr 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 including data processing and our model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After that we </a:t>
            </a:r>
            <a:r>
              <a:rPr lang="en-US" sz="1200" i="1" dirty="0" err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gonna</a:t>
            </a:r>
            <a:r>
              <a:rPr 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 present and analyzes the results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Finally we arrive to conclusions and perspectives  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76F3AF5E-BA9D-6683-3558-704DF4101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4d99d1a72_0_15:notes">
            <a:extLst>
              <a:ext uri="{FF2B5EF4-FFF2-40B4-BE49-F238E27FC236}">
                <a16:creationId xmlns:a16="http://schemas.microsoft.com/office/drawing/2014/main" id="{CDFC9C14-F316-4B3D-CA28-BAF19824AE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401" name="Google Shape;401;g184d99d1a72_0_15:notes">
            <a:extLst>
              <a:ext uri="{FF2B5EF4-FFF2-40B4-BE49-F238E27FC236}">
                <a16:creationId xmlns:a16="http://schemas.microsoft.com/office/drawing/2014/main" id="{FAD0CFE0-AB82-C317-1CB6-D11B771A27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custom CNN achieved stable convergence on GTSRB within 20 epochs :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Training Accuracy: Rapid ascent to &gt;90% by epoch 8, reaching 93+% by epoch 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Validation Accuracy: Reached 98.04% by epoch 6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Training Loss: Decreased from 2.5 to &lt;0.25 by epoch 15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Validation Loss: Reached minimum at epoch 13 (0.12), increased slightly to 0.14 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</a:p>
        </p:txBody>
      </p:sp>
    </p:spTree>
    <p:extLst>
      <p:ext uri="{BB962C8B-B14F-4D97-AF65-F5344CB8AC3E}">
        <p14:creationId xmlns:p14="http://schemas.microsoft.com/office/powerpoint/2010/main" val="687245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454" name="Google Shape;454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7f3938c53_0_17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910" name="Google Shape;910;g1e7f3938c53_0_17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568" name="Google Shape;5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60" name="Google Shape;3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 traffic sign recognition is a critical component in intelligent transportation systems , it has a critical role in autonomous driving  and advanced driver assistance systems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 we as humans has a limitations , as drivers we can miss some signs due to poor lightning or high speed , or occlusion with other drivers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That’s why computer vision systems should satisfy the real world requirement which are accurate and robust and fast for real time decision making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81" name="Google Shape;38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that’s the overview of our goal is designed like this , we have an input as </a:t>
            </a:r>
            <a:r>
              <a:rPr lang="en-US" dirty="0" err="1"/>
              <a:t>rgb</a:t>
            </a:r>
            <a:r>
              <a:rPr lang="en-US" dirty="0"/>
              <a:t> input image giving it to our classifier to get a traffic sign class label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the first sight we can say that is a simple task to do but the task is challenging due to real world factors which </a:t>
            </a:r>
            <a:r>
              <a:rPr lang="en-US" dirty="0" err="1"/>
              <a:t>aare</a:t>
            </a:r>
            <a:r>
              <a:rPr lang="en-US" dirty="0"/>
              <a:t> </a:t>
            </a:r>
            <a:r>
              <a:rPr lang="en-US" dirty="0" err="1"/>
              <a:t>illimunation</a:t>
            </a:r>
            <a:r>
              <a:rPr lang="en-US" dirty="0"/>
              <a:t> changes , motion blur high similarity between </a:t>
            </a:r>
            <a:r>
              <a:rPr lang="en-US" dirty="0" err="1"/>
              <a:t>sighns</a:t>
            </a:r>
            <a:r>
              <a:rPr lang="en-US" dirty="0"/>
              <a:t> and we should respect the real time </a:t>
            </a:r>
            <a:r>
              <a:rPr lang="en-US" dirty="0" err="1"/>
              <a:t>contraints</a:t>
            </a: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67" name="Google Shape;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solve these challenges we used a data that already contain the real world difficulties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gtsrb</a:t>
            </a:r>
            <a:r>
              <a:rPr lang="en-US" dirty="0"/>
              <a:t> data set includes traffic sign that contain 43 classes of signs that captured under different condition , blur , shadows low resolution and night time </a:t>
            </a:r>
            <a:r>
              <a:rPr lang="en-US" dirty="0" err="1"/>
              <a:t>illimunation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we used the </a:t>
            </a:r>
            <a:r>
              <a:rPr lang="en-US" dirty="0" err="1"/>
              <a:t>belguim</a:t>
            </a:r>
            <a:r>
              <a:rPr lang="en-US" dirty="0"/>
              <a:t> data for seeing how well our model </a:t>
            </a:r>
            <a:r>
              <a:rPr lang="en-US" dirty="0" err="1"/>
              <a:t>generaliwes</a:t>
            </a:r>
            <a:r>
              <a:rPr lang="en-US" dirty="0"/>
              <a:t> to a different </a:t>
            </a:r>
            <a:r>
              <a:rPr lang="en-US" dirty="0" err="1"/>
              <a:t>contry</a:t>
            </a:r>
            <a:r>
              <a:rPr lang="en-US" dirty="0"/>
              <a:t> sigh and </a:t>
            </a:r>
            <a:r>
              <a:rPr lang="en-US" dirty="0" err="1"/>
              <a:t>ditibution</a:t>
            </a:r>
            <a:r>
              <a:rPr lang="en-US" dirty="0"/>
              <a:t> and also to </a:t>
            </a:r>
            <a:r>
              <a:rPr lang="en-US" dirty="0" err="1"/>
              <a:t>cmpare</a:t>
            </a:r>
            <a:r>
              <a:rPr lang="en-US" dirty="0"/>
              <a:t> with other models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DCD566A1-2A92-8BC0-D51A-2121A29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84E8568C-10CA-7304-F2ED-11AF627E4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4F6785E8-297D-297C-4CED-CD172B52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 the dataset is split using stratified random sampling , ensuring that class distribution remain consistent between training and </a:t>
            </a:r>
            <a:r>
              <a:rPr lang="en-US" dirty="0" err="1"/>
              <a:t>validayion</a:t>
            </a:r>
            <a:r>
              <a:rPr lang="en-US" dirty="0"/>
              <a:t> and for that we are using 90 </a:t>
            </a:r>
            <a:r>
              <a:rPr lang="en-US" dirty="0" err="1"/>
              <a:t>oercent</a:t>
            </a:r>
            <a:r>
              <a:rPr lang="en-US" dirty="0"/>
              <a:t> of data set in training and 10 percent of it in </a:t>
            </a:r>
            <a:r>
              <a:rPr lang="en-US" dirty="0" err="1"/>
              <a:t>tsting</a:t>
            </a:r>
            <a:r>
              <a:rPr lang="en-US" dirty="0"/>
              <a:t> with appropriate batch size 32 and max </a:t>
            </a:r>
            <a:r>
              <a:rPr lang="en-US" dirty="0" err="1"/>
              <a:t>numbr</a:t>
            </a:r>
            <a:r>
              <a:rPr lang="en-US" dirty="0"/>
              <a:t> of epochs 60 with early </a:t>
            </a:r>
            <a:r>
              <a:rPr lang="en-US" dirty="0" err="1"/>
              <a:t>stoping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94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Our architecture follows a principled design strategy: we start with low-level feature extraction using small kernels and progressively increase channel depth as spatial resolution decreases. </a:t>
            </a:r>
            <a:r>
              <a:rPr lang="en-US" dirty="0" err="1"/>
              <a:t>ReLU</a:t>
            </a:r>
            <a:r>
              <a:rPr lang="en-US" dirty="0"/>
              <a:t> activations ensure stable gradient propagation, while progressive dropout provides increasing regularization as features become more abstract. Finally, the compact nature of the model ensures real-time performance without sacrificing accuracy.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2883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441" name="Google Shape;44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Why </a:t>
            </a:r>
            <a:r>
              <a:rPr lang="en-US" dirty="0" err="1"/>
              <a:t>relu</a:t>
            </a:r>
            <a:r>
              <a:rPr lang="en-US" dirty="0"/>
              <a:t> ?</a:t>
            </a:r>
          </a:p>
          <a:p>
            <a:pPr marL="158750" indent="0">
              <a:buNone/>
            </a:pPr>
            <a:r>
              <a:rPr lang="fr-FR" dirty="0" err="1"/>
              <a:t>Negative</a:t>
            </a:r>
            <a:r>
              <a:rPr lang="fr-FR" dirty="0"/>
              <a:t> activations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matter</a:t>
            </a:r>
            <a:r>
              <a:rPr lang="fr-FR" dirty="0"/>
              <a:t> in audio </a:t>
            </a:r>
            <a:r>
              <a:rPr lang="fr-FR" dirty="0" err="1"/>
              <a:t>processing</a:t>
            </a:r>
            <a:r>
              <a:rPr lang="fr-FR" dirty="0"/>
              <a:t> , signal , </a:t>
            </a:r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model </a:t>
            </a:r>
          </a:p>
          <a:p>
            <a:pPr marL="158750" indent="0">
              <a:buNone/>
            </a:pP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ignors</a:t>
            </a:r>
            <a:r>
              <a:rPr lang="fr-FR" dirty="0"/>
              <a:t> </a:t>
            </a:r>
          </a:p>
          <a:p>
            <a:pPr marL="158750" indent="0">
              <a:buNone/>
            </a:pPr>
            <a:r>
              <a:rPr lang="en-US" dirty="0"/>
              <a:t>negative responses typically correspond to non-detected features or background.</a:t>
            </a:r>
          </a:p>
          <a:p>
            <a:pPr marL="158750" indent="0">
              <a:buNone/>
            </a:pPr>
            <a:r>
              <a:rPr lang="fr-FR" dirty="0" err="1"/>
              <a:t>Sigmoid</a:t>
            </a:r>
            <a:r>
              <a:rPr lang="fr-FR" dirty="0"/>
              <a:t>/ </a:t>
            </a:r>
            <a:r>
              <a:rPr lang="fr-FR" dirty="0" err="1"/>
              <a:t>tanh</a:t>
            </a:r>
            <a:r>
              <a:rPr lang="fr-FR" dirty="0"/>
              <a:t>  </a:t>
            </a:r>
            <a:r>
              <a:rPr lang="fr-FR" dirty="0" err="1"/>
              <a:t>saturates</a:t>
            </a:r>
            <a:r>
              <a:rPr lang="fr-FR" dirty="0"/>
              <a:t> → slow </a:t>
            </a:r>
            <a:r>
              <a:rPr lang="fr-FR" dirty="0" err="1"/>
              <a:t>learning</a:t>
            </a:r>
            <a:endParaRPr lang="fr-FR" dirty="0"/>
          </a:p>
          <a:p>
            <a:pPr marL="457200" indent="-298450"/>
            <a:r>
              <a:rPr lang="en-US" dirty="0"/>
              <a:t>Why dropout ?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b="1" dirty="0"/>
              <a:t>Dropout 0.25 </a:t>
            </a:r>
            <a:r>
              <a:rPr lang="en-US" b="1" dirty="0">
                <a:sym typeface="Wingdings" panose="05000000000000000000" pitchFamily="2" charset="2"/>
              </a:rPr>
              <a:t>  </a:t>
            </a:r>
            <a:r>
              <a:rPr lang="en-US" dirty="0">
                <a:sym typeface="Wingdings" panose="05000000000000000000" pitchFamily="2" charset="2"/>
              </a:rPr>
              <a:t>learn redundant and robust low level features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fr-FR" b="1" dirty="0"/>
              <a:t>Dropout(0.30)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risk</a:t>
            </a:r>
            <a:r>
              <a:rPr lang="fr-FR" dirty="0"/>
              <a:t> of </a:t>
            </a:r>
            <a:r>
              <a:rPr lang="fr-FR" dirty="0" err="1"/>
              <a:t>overfitting</a:t>
            </a:r>
            <a:endParaRPr lang="fr-F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fr-FR" b="1" dirty="0"/>
              <a:t>Dropout(0.50) </a:t>
            </a:r>
            <a:r>
              <a:rPr lang="fr-FR" b="1" dirty="0">
                <a:sym typeface="Wingdings" panose="05000000000000000000" pitchFamily="2" charset="2"/>
              </a:rPr>
              <a:t> </a:t>
            </a:r>
            <a:r>
              <a:rPr lang="fr-FR" dirty="0" err="1"/>
              <a:t>Highest</a:t>
            </a:r>
            <a:r>
              <a:rPr lang="fr-FR" dirty="0"/>
              <a:t> </a:t>
            </a:r>
            <a:r>
              <a:rPr lang="fr-FR" dirty="0" err="1"/>
              <a:t>risk</a:t>
            </a:r>
            <a:r>
              <a:rPr lang="fr-FR" dirty="0"/>
              <a:t> of </a:t>
            </a:r>
            <a:r>
              <a:rPr lang="fr-FR" dirty="0" err="1"/>
              <a:t>memorization</a:t>
            </a:r>
            <a:endParaRPr lang="en-US" b="1" dirty="0"/>
          </a:p>
          <a:p>
            <a:pPr marL="457200" indent="-298450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A1uf1Q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201233-9B5B-40EF-A8D2-2D45473FDD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26351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userDrawn="1">
  <p:cSld name="CUSTOM_10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145600" y="2101875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2"/>
          </p:nvPr>
        </p:nvSpPr>
        <p:spPr>
          <a:xfrm>
            <a:off x="2145600" y="2101150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2C74B-F2DD-4D83-949C-83C0B27FD0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26351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BE6C44-8C72-4393-AD9E-102BC85AEF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userDrawn="1">
  <p:cSld name="CUSTOM_5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98" name="Google Shape;19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20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670D943-36F1-430E-9D18-984416733A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userDrawn="1">
  <p:cSld name="CUSTOM_7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3F0AC4-E91F-4BF3-97BA-33494C70A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713227" y="540000"/>
            <a:ext cx="4151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"/>
          </p:nvPr>
        </p:nvSpPr>
        <p:spPr>
          <a:xfrm>
            <a:off x="7132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9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grpSp>
        <p:nvGrpSpPr>
          <p:cNvPr id="289" name="Google Shape;289;p29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90" name="Google Shape;290;p2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91" name="Google Shape;29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94" name="Google Shape;294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9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97" name="Google Shape;297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/>
          <p:nvPr/>
        </p:nvSpPr>
        <p:spPr>
          <a:xfrm>
            <a:off x="713224" y="3542325"/>
            <a:ext cx="3425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8C78859-75F4-4BFB-BA8A-7317F18978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userDrawn="1">
  <p:cSld name="CUSTOM_9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689A57-7FEE-4598-9206-C5EA5FF104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E30A2A-454B-31E7-B2E7-1BCDBAA3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4E4D12-B907-0187-433F-0B67B8406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D3566-90E3-E7A8-72D6-BABD5365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D0652D-12A7-87A4-0EB1-1101BF39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516311-F9FD-5691-0238-92C892BC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39D6-3171-4A58-AC0B-F9658339AA14}" type="slidenum">
              <a:rPr lang="fr-FR" smtClean="0"/>
              <a:t>‹#›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B735DD-2FC6-498A-8D8D-CF7E24C4A0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26351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88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19EF-9ED3-4969-85E3-CBBA42D8B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0F388-6C8C-491A-99E9-750738930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6C42-B023-495D-B98B-3C42DC25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25057-12BD-44D3-88E2-56D8154A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7BB8E-4DE3-4344-92E2-981BE322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47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32F4-A25D-4B61-8202-112C4B62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0793-B65F-4210-81A0-ED5A6285B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C71F6-30EE-4868-AA3C-DBEE4558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D8650-A31B-4ACF-92D4-47E32261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FDB5B-CD59-4227-B65E-466FADDE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56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02EF-BE8A-4485-8FC2-E2E9A2FC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948B1-745F-42F2-8D72-07E4EFB0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BEEA1-654C-4969-A08D-2F56C28B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00239-E439-4D62-B9D7-8EFF15B3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19C16-10CA-4A92-901E-C4231F46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F8E5DF-4F3C-4043-A12E-52BB4FF681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3A91-BFDC-41FC-9ED8-4E7C8ADE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F3E0-1D58-4B98-86DE-E973E8AE9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27693-8672-4CBF-8CE4-E2AB04145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ED222-1D8F-4874-93F5-93978311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50B39-2108-4DC7-8CA4-689B1657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22603-535A-4A12-9592-6A00B5D0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4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F76B-5DB5-46FF-8E37-F4105C55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3729F-B0CC-463E-8F49-10D6B8C34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6E4E4-55B3-4999-ACA7-C940AD9E1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8E5E2-83A6-4260-A127-5EA66FFFE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3226D-5033-456A-97FD-D05F2EF2B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5D175-6902-4D3B-987D-A14FD727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2513C7-73FE-40D5-BAD8-2D4B10C8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6A021-131F-487D-BA4D-4DD4D59C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9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51CD-0F06-47B4-908A-68552530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4AFA2-4085-4322-9000-6FD43B79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D7314-2D5C-42E9-816C-F9D33D1C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48133-46A8-4A1B-B2BB-FFEEC5A43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1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F3BBA0-A14A-4096-9C34-F513CF96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CCE32-4448-4154-9CB7-1FDD69ADB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17C72-67A6-40B1-BB00-9A32CD62F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70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14B0-0A45-43C3-AEB9-953968B6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E707-EDC6-43C5-B0EA-7BAC3A2A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90428-47E2-4C61-A76B-C5EBDC304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457D8-4D4C-463A-8601-3D90FCEE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4CD1E-F095-4189-8BD2-A922EC3B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8922E-7CF4-4001-A47C-937D64ED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5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FE80-CE5E-40B9-8A7C-60A21F5B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CB5EB-61EF-4B37-AA9A-B10D66B47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920AE-9EBB-466B-A977-2D648624B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3AFFB-E110-4A32-8646-503F8CA7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2DA41-57EF-4410-BC8B-4722495F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22452-BE36-4CA6-A50D-57D7D7AD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97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74E5-D74D-4399-98A9-9D5369D4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DC80-5345-4857-B36E-6F557A7F2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3EE6-57D6-43DF-BAC5-15267AD3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58296-9023-40F9-AE93-3991EA7B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1391-8C20-424C-BDA6-72D69645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62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5CDAA5-D67A-457F-8C9B-CE245B9A4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49591-AF25-4BF7-B902-D49A8ACC0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DB8D4-17EE-4255-8FAF-275397FC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04139-AFBC-4657-8D53-DF0D3541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FC11A-25AB-4ED9-B2E6-A442A578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4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713225" y="2630525"/>
            <a:ext cx="3171900" cy="16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A770D7-5A42-4CF3-9CA9-8E3BEA7781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  <a:lvl5pPr marL="19812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9BF340-6CB7-4632-9F40-E9C73FDC4D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F8D970-04DB-43C1-8760-5E54BCD0AF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  <a:lvl5pPr marL="19812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D02018-EA88-425C-B120-86FF2A7753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718B5D-8FAF-4E13-971E-DF76A3268F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26351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3F5485A-D223-4137-BCC5-DEF5BC1034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userDrawn="1">
  <p:cSld name="ONE_COLUMN_TEXT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72427" y="3516751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5"/>
          <p:cNvSpPr txBox="1">
            <a:spLocks noGrp="1"/>
          </p:cNvSpPr>
          <p:nvPr>
            <p:ph type="subTitle" idx="3"/>
          </p:nvPr>
        </p:nvSpPr>
        <p:spPr>
          <a:xfrm>
            <a:off x="713225" y="2109675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875D81-1480-4328-AA10-269BA47C13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1925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4" r:id="rId10"/>
    <p:sldLayoutId id="2147483665" r:id="rId11"/>
    <p:sldLayoutId id="2147483666" r:id="rId12"/>
    <p:sldLayoutId id="2147483667" r:id="rId13"/>
    <p:sldLayoutId id="2147483675" r:id="rId14"/>
    <p:sldLayoutId id="2147483676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4D686-BFE2-43C7-A5E5-ED601076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D27E-19B8-455D-A8E3-F3B14D2E1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032A5-D791-4C04-924A-DABC8C786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74710-87A1-42FE-B9DE-BA1D41E232A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180BB-8E4E-4DA9-8DB0-90E0B4DB9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BEE66-17DE-4E60-88F7-3EEA71411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4BE1C-932B-4657-BB14-5F03681F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7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ctrTitle"/>
          </p:nvPr>
        </p:nvSpPr>
        <p:spPr>
          <a:xfrm>
            <a:off x="181350" y="1963105"/>
            <a:ext cx="87813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 SIGN RECOGNITION &amp; CLASSIFICATION </a:t>
            </a:r>
            <a:endParaRPr dirty="0"/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1"/>
          </p:nvPr>
        </p:nvSpPr>
        <p:spPr>
          <a:xfrm>
            <a:off x="972300" y="1441490"/>
            <a:ext cx="71994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ML – DL Project : </a:t>
            </a:r>
            <a:r>
              <a:rPr lang="en-US" dirty="0"/>
              <a:t>A Deep Learning </a:t>
            </a:r>
            <a:r>
              <a:rPr lang="fr-FR" dirty="0"/>
              <a:t>Approach Using CNN For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" name="Image 1" descr="Une image contenant Police, Graphique, texte, logo&#10;&#10;Le contenu généré par l’IA peut être incorrect.">
            <a:extLst>
              <a:ext uri="{FF2B5EF4-FFF2-40B4-BE49-F238E27FC236}">
                <a16:creationId xmlns:a16="http://schemas.microsoft.com/office/drawing/2014/main" id="{898D6090-A7E4-FD07-E867-46102EAB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8981" y="-94074"/>
            <a:ext cx="4460746" cy="2595343"/>
          </a:xfrm>
          <a:prstGeom prst="rect">
            <a:avLst/>
          </a:prstGeom>
        </p:spPr>
      </p:pic>
      <p:sp>
        <p:nvSpPr>
          <p:cNvPr id="3" name="Freeform 27">
            <a:extLst>
              <a:ext uri="{FF2B5EF4-FFF2-40B4-BE49-F238E27FC236}">
                <a16:creationId xmlns:a16="http://schemas.microsoft.com/office/drawing/2014/main" id="{ADC59273-E005-68A4-02D5-8924A90A95BE}"/>
              </a:ext>
            </a:extLst>
          </p:cNvPr>
          <p:cNvSpPr/>
          <p:nvPr/>
        </p:nvSpPr>
        <p:spPr>
          <a:xfrm>
            <a:off x="7955837" y="654205"/>
            <a:ext cx="734680" cy="975365"/>
          </a:xfrm>
          <a:custGeom>
            <a:avLst/>
            <a:gdLst/>
            <a:ahLst/>
            <a:cxnLst/>
            <a:rect l="l" t="t" r="r" b="b"/>
            <a:pathLst>
              <a:path w="1100066" h="1574492">
                <a:moveTo>
                  <a:pt x="0" y="0"/>
                </a:moveTo>
                <a:lnTo>
                  <a:pt x="1100066" y="0"/>
                </a:lnTo>
                <a:lnTo>
                  <a:pt x="1100066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Google Shape;339;p36">
            <a:extLst>
              <a:ext uri="{FF2B5EF4-FFF2-40B4-BE49-F238E27FC236}">
                <a16:creationId xmlns:a16="http://schemas.microsoft.com/office/drawing/2014/main" id="{EDC0CC6F-9A8D-E681-A05B-37F8788D684F}"/>
              </a:ext>
            </a:extLst>
          </p:cNvPr>
          <p:cNvSpPr txBox="1"/>
          <p:nvPr/>
        </p:nvSpPr>
        <p:spPr>
          <a:xfrm>
            <a:off x="4919865" y="3773840"/>
            <a:ext cx="404278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Presented and Factored by : </a:t>
            </a:r>
            <a:br>
              <a:rPr lang="en" sz="1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1" u="sng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it-IT" sz="1000" b="1" u="sng" dirty="0">
                <a:solidFill>
                  <a:schemeClr val="dk1"/>
                </a:solidFill>
                <a:latin typeface="Poppins"/>
                <a:cs typeface="Poppins"/>
              </a:rPr>
              <a:t>ariam Janbein</a:t>
            </a:r>
            <a:r>
              <a:rPr lang="it-IT" sz="1000" b="1" dirty="0">
                <a:solidFill>
                  <a:schemeClr val="dk1"/>
                </a:solidFill>
                <a:latin typeface="Poppins"/>
                <a:cs typeface="Poppins"/>
              </a:rPr>
              <a:t> </a:t>
            </a:r>
            <a:r>
              <a:rPr lang="en" sz="1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it-IT" sz="1000" b="1" dirty="0">
                <a:solidFill>
                  <a:schemeClr val="dk1"/>
                </a:solidFill>
                <a:latin typeface="Poppins"/>
                <a:cs typeface="Poppins"/>
              </a:rPr>
              <a:t> </a:t>
            </a:r>
            <a:r>
              <a:rPr lang="it-IT" sz="1000" b="1" u="sng" dirty="0">
                <a:solidFill>
                  <a:schemeClr val="dk1"/>
                </a:solidFill>
                <a:latin typeface="Poppins"/>
                <a:cs typeface="Poppins"/>
              </a:rPr>
              <a:t>Adel Kanso</a:t>
            </a:r>
            <a:r>
              <a:rPr lang="it-IT" sz="1000" b="1" dirty="0">
                <a:solidFill>
                  <a:schemeClr val="dk1"/>
                </a:solidFill>
                <a:latin typeface="Poppins"/>
                <a:cs typeface="Poppins"/>
              </a:rPr>
              <a:t> </a:t>
            </a:r>
            <a:r>
              <a:rPr lang="en" sz="1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it-IT" sz="1000" b="1" u="sng" dirty="0">
                <a:solidFill>
                  <a:schemeClr val="dk1"/>
                </a:solidFill>
                <a:latin typeface="Poppins"/>
                <a:cs typeface="Poppins"/>
              </a:rPr>
              <a:t>Mehdi Cheria</a:t>
            </a:r>
            <a:r>
              <a:rPr lang="it-IT" sz="1000" b="1" dirty="0">
                <a:solidFill>
                  <a:schemeClr val="dk1"/>
                </a:solidFill>
                <a:latin typeface="Poppins"/>
                <a:cs typeface="Poppins"/>
              </a:rPr>
              <a:t> </a:t>
            </a:r>
            <a:r>
              <a:rPr lang="en" sz="1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it-IT" sz="1000" b="1" u="sng" dirty="0">
                <a:solidFill>
                  <a:schemeClr val="dk1"/>
                </a:solidFill>
                <a:latin typeface="Poppins"/>
                <a:cs typeface="Poppins"/>
              </a:rPr>
              <a:t> Samer Shili</a:t>
            </a:r>
            <a:endParaRPr lang="en" sz="1000" b="1" u="sng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38;p36">
            <a:extLst>
              <a:ext uri="{FF2B5EF4-FFF2-40B4-BE49-F238E27FC236}">
                <a16:creationId xmlns:a16="http://schemas.microsoft.com/office/drawing/2014/main" id="{52FEAB2E-8190-A28B-2BEB-F9EE0BF98F53}"/>
              </a:ext>
            </a:extLst>
          </p:cNvPr>
          <p:cNvSpPr txBox="1"/>
          <p:nvPr/>
        </p:nvSpPr>
        <p:spPr>
          <a:xfrm>
            <a:off x="715361" y="3773840"/>
            <a:ext cx="186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Supervised by :</a:t>
            </a:r>
          </a:p>
          <a:p>
            <a:pPr algn="ctr"/>
            <a:r>
              <a:rPr lang="en-US" sz="1000" b="1" u="sng" dirty="0" err="1">
                <a:solidFill>
                  <a:schemeClr val="dk1"/>
                </a:solidFill>
                <a:latin typeface="Poppins"/>
                <a:cs typeface="Poppins"/>
              </a:rPr>
              <a:t>Dr.Joaquin</a:t>
            </a:r>
            <a:r>
              <a:rPr lang="en-US" sz="1000" b="1" u="sng" dirty="0">
                <a:solidFill>
                  <a:schemeClr val="dk1"/>
                </a:solidFill>
                <a:latin typeface="Poppins"/>
                <a:cs typeface="Poppins"/>
              </a:rPr>
              <a:t> RODRIGUEZ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Why ReLU ? </a:t>
            </a: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Architecture Design Justification </a:t>
            </a:r>
            <a:endParaRPr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Preserves spatial details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Fewer parameters 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- 5×5 kernel: 25 parameters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- Two 3×3 kernels: 18 parameters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76" name="Google Shape;376;p35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Computationally cheap</a:t>
            </a:r>
            <a:endParaRPr/>
          </a:p>
          <a:p>
            <a:pPr marL="17145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Avoids vanishing gradients</a:t>
            </a:r>
            <a:endParaRPr/>
          </a:p>
          <a:p>
            <a:pPr marL="17145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Reduce noise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/>
          </a:p>
        </p:txBody>
      </p:sp>
      <p:sp>
        <p:nvSpPr>
          <p:cNvPr id="377" name="Google Shape;377;p35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Improves generalization</a:t>
            </a:r>
            <a:endParaRPr/>
          </a:p>
          <a:p>
            <a:pPr marL="17145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Prevents co-adaptation of neurons</a:t>
            </a:r>
            <a:endParaRPr/>
          </a:p>
          <a:p>
            <a:pPr marL="17145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Improves redundancy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78" name="Google Shape;378;p35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Why 3 x 3 Kernel ?</a:t>
            </a:r>
            <a:endParaRPr/>
          </a:p>
        </p:txBody>
      </p:sp>
      <p:sp>
        <p:nvSpPr>
          <p:cNvPr id="379" name="Google Shape;379;p35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73861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WHY Dropout ?</a:t>
            </a:r>
            <a:endParaRPr/>
          </a:p>
        </p:txBody>
      </p:sp>
      <p:grpSp>
        <p:nvGrpSpPr>
          <p:cNvPr id="380" name="Google Shape;380;p35"/>
          <p:cNvGrpSpPr/>
          <p:nvPr/>
        </p:nvGrpSpPr>
        <p:grpSpPr>
          <a:xfrm>
            <a:off x="6831980" y="164719"/>
            <a:ext cx="2200507" cy="624522"/>
            <a:chOff x="6263287" y="141195"/>
            <a:chExt cx="2858411" cy="816935"/>
          </a:xfrm>
        </p:grpSpPr>
        <p:pic>
          <p:nvPicPr>
            <p:cNvPr id="381" name="Google Shape;381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63287" y="141195"/>
              <a:ext cx="2109399" cy="695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833" y="141195"/>
              <a:ext cx="938865" cy="816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3" name="Google Shape;383;p35"/>
          <p:cNvSpPr txBox="1">
            <a:spLocks noGrp="1"/>
          </p:cNvSpPr>
          <p:nvPr>
            <p:ph type="subTitle" idx="2"/>
          </p:nvPr>
        </p:nvSpPr>
        <p:spPr>
          <a:xfrm>
            <a:off x="723750" y="1768752"/>
            <a:ext cx="3549600" cy="1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Preserves dominant features </a:t>
            </a:r>
            <a:endParaRPr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/>
              <a:t>Reduces noise </a:t>
            </a:r>
            <a:endParaRPr/>
          </a:p>
        </p:txBody>
      </p:sp>
      <p:sp>
        <p:nvSpPr>
          <p:cNvPr id="384" name="Google Shape;384;p35"/>
          <p:cNvSpPr txBox="1">
            <a:spLocks noGrp="1"/>
          </p:cNvSpPr>
          <p:nvPr>
            <p:ph type="subTitle" idx="7"/>
          </p:nvPr>
        </p:nvSpPr>
        <p:spPr>
          <a:xfrm>
            <a:off x="723752" y="1519495"/>
            <a:ext cx="3549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Why Max Pooling ?</a:t>
            </a:r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F1DABAF-1F92-4005-A8EB-EDD975E0E9C8}"/>
              </a:ext>
            </a:extLst>
          </p:cNvPr>
          <p:cNvSpPr txBox="1">
            <a:spLocks/>
          </p:cNvSpPr>
          <p:nvPr/>
        </p:nvSpPr>
        <p:spPr>
          <a:xfrm>
            <a:off x="8455871" y="4686301"/>
            <a:ext cx="463924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10</a:t>
            </a:fld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2D730E39-15C2-808C-93FB-4C99089B0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>
            <a:extLst>
              <a:ext uri="{FF2B5EF4-FFF2-40B4-BE49-F238E27FC236}">
                <a16:creationId xmlns:a16="http://schemas.microsoft.com/office/drawing/2014/main" id="{B2874CE4-9D9B-24A8-86A7-2D7851C56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Architecture Design </a:t>
            </a:r>
            <a:r>
              <a:rPr lang="en" dirty="0"/>
              <a:t>Justification </a:t>
            </a:r>
            <a:endParaRPr dirty="0"/>
          </a:p>
        </p:txBody>
      </p:sp>
      <p:sp>
        <p:nvSpPr>
          <p:cNvPr id="446" name="Google Shape;446;p43">
            <a:extLst>
              <a:ext uri="{FF2B5EF4-FFF2-40B4-BE49-F238E27FC236}">
                <a16:creationId xmlns:a16="http://schemas.microsoft.com/office/drawing/2014/main" id="{760F9728-62AD-1AD2-C9D5-37D2E7B4E03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874400" y="1759243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Preserves</a:t>
            </a:r>
            <a:r>
              <a:rPr lang="fr-FR" dirty="0"/>
              <a:t> dominant </a:t>
            </a:r>
            <a:r>
              <a:rPr lang="fr-FR" dirty="0" err="1"/>
              <a:t>features</a:t>
            </a:r>
            <a:r>
              <a:rPr lang="fr-FR" dirty="0"/>
              <a:t> 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Reduces</a:t>
            </a:r>
            <a:r>
              <a:rPr lang="fr-FR" dirty="0"/>
              <a:t> noise </a:t>
            </a:r>
          </a:p>
          <a:p>
            <a:pPr marL="0" lvl="0" indent="0"/>
            <a:endParaRPr lang="fr-FR" dirty="0"/>
          </a:p>
          <a:p>
            <a:pPr marL="0" lvl="0" indent="0"/>
            <a:endParaRPr dirty="0"/>
          </a:p>
        </p:txBody>
      </p:sp>
      <p:sp>
        <p:nvSpPr>
          <p:cNvPr id="448" name="Google Shape;448;p43">
            <a:extLst>
              <a:ext uri="{FF2B5EF4-FFF2-40B4-BE49-F238E27FC236}">
                <a16:creationId xmlns:a16="http://schemas.microsoft.com/office/drawing/2014/main" id="{3E6F3C2D-8BC1-FDC8-C5C3-807C66F276A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34" y="1633532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Increasing number of filters as spatial resolution decreases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Early layers: detect edges and colors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Deeper layers: capture complex shapes and symbols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50" name="Google Shape;450;p43">
            <a:extLst>
              <a:ext uri="{FF2B5EF4-FFF2-40B4-BE49-F238E27FC236}">
                <a16:creationId xmlns:a16="http://schemas.microsoft.com/office/drawing/2014/main" id="{C2E02A16-CAE8-B246-9118-C0FDCEE2A99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MaxPooling</a:t>
            </a:r>
            <a:r>
              <a:rPr lang="fr-FR" dirty="0"/>
              <a:t> </a:t>
            </a:r>
            <a:r>
              <a:rPr lang="en" dirty="0"/>
              <a:t>?</a:t>
            </a:r>
            <a:endParaRPr dirty="0"/>
          </a:p>
        </p:txBody>
      </p:sp>
      <p:sp>
        <p:nvSpPr>
          <p:cNvPr id="451" name="Google Shape;451;p43">
            <a:extLst>
              <a:ext uri="{FF2B5EF4-FFF2-40B4-BE49-F238E27FC236}">
                <a16:creationId xmlns:a16="http://schemas.microsoft.com/office/drawing/2014/main" id="{BF6150A4-B912-B716-DC9E-0BC2183E14B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13198" y="1384243"/>
            <a:ext cx="3738614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this channel Expansion ?</a:t>
            </a:r>
            <a:endParaRPr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D006AF8-5F5A-F15C-737A-2A8FA036AA44}"/>
              </a:ext>
            </a:extLst>
          </p:cNvPr>
          <p:cNvGrpSpPr/>
          <p:nvPr/>
        </p:nvGrpSpPr>
        <p:grpSpPr>
          <a:xfrm>
            <a:off x="6807596" y="164719"/>
            <a:ext cx="2200507" cy="624522"/>
            <a:chOff x="6263287" y="141195"/>
            <a:chExt cx="2858411" cy="81693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9E78D21-9DBE-4A41-599C-A8C6732C4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287" y="141195"/>
              <a:ext cx="2109399" cy="695004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03A560F-A7B8-CD54-1B23-D4DA0FCC0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833" y="141195"/>
              <a:ext cx="938865" cy="816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8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3C37A2CB-5FC7-34A5-773C-F6BD201F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>
            <a:extLst>
              <a:ext uri="{FF2B5EF4-FFF2-40B4-BE49-F238E27FC236}">
                <a16:creationId xmlns:a16="http://schemas.microsoft.com/office/drawing/2014/main" id="{35728288-423F-FC47-C16C-E2541EC261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How </a:t>
            </a:r>
            <a:r>
              <a:rPr lang="fr-FR" dirty="0" err="1"/>
              <a:t>We</a:t>
            </a:r>
            <a:r>
              <a:rPr lang="fr-FR" dirty="0"/>
              <a:t> Mesure The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en" dirty="0"/>
              <a:t>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ous-titre 7">
                <a:extLst>
                  <a:ext uri="{FF2B5EF4-FFF2-40B4-BE49-F238E27FC236}">
                    <a16:creationId xmlns:a16="http://schemas.microsoft.com/office/drawing/2014/main" id="{6503A53B-E49B-AF77-8605-430D291A3C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9488" y="1974097"/>
                <a:ext cx="3669984" cy="17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Poppi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Poppi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Poppi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Poppi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Poppi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Poppi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Poppi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Poppi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Poppi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9pPr>
              </a:lstStyle>
              <a:p>
                <a:r>
                  <a:rPr lang="fr-FR" sz="1600" b="1" dirty="0"/>
                  <a:t>Cross </a:t>
                </a:r>
                <a:r>
                  <a:rPr lang="fr-FR" sz="1600" b="1" dirty="0" err="1"/>
                  <a:t>Entropy</a:t>
                </a:r>
                <a:r>
                  <a:rPr lang="fr-FR" sz="1600" b="1" dirty="0"/>
                  <a:t> </a:t>
                </a:r>
                <a:r>
                  <a:rPr lang="fr-FR" sz="1600" b="1" dirty="0" err="1"/>
                  <a:t>Loss</a:t>
                </a:r>
                <a:r>
                  <a:rPr lang="fr-FR" sz="1600" b="1" dirty="0"/>
                  <a:t> :</a:t>
                </a:r>
              </a:p>
              <a:p>
                <a:r>
                  <a:rPr lang="en-US" dirty="0"/>
                  <a:t>CLE Measures the </a:t>
                </a:r>
                <a:r>
                  <a:rPr lang="en-US" b="1" dirty="0"/>
                  <a:t>distance</a:t>
                </a:r>
                <a:r>
                  <a:rPr lang="en-US" dirty="0"/>
                  <a:t> between: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ground truth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Predicted probability distribution</a:t>
                </a:r>
              </a:p>
              <a:p>
                <a:endParaRPr lang="fr-FR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sz="16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nn-NO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nn-NO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n-NO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nn-NO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n-NO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nn-NO" sz="16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p>
                        <m:e>
                          <m:sSub>
                            <m:sSubPr>
                              <m:ctrlPr>
                                <a:rPr lang="nn-NO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n-NO" sz="1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nn-NO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nn-NO" sz="16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n-NO" sz="16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n-NO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n-NO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n-NO" sz="16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nn-NO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sz="1600" b="1" dirty="0"/>
              </a:p>
              <a:p>
                <a:endParaRPr lang="fr-FR" sz="1600" b="1" dirty="0"/>
              </a:p>
            </p:txBody>
          </p:sp>
        </mc:Choice>
        <mc:Fallback xmlns="">
          <p:sp>
            <p:nvSpPr>
              <p:cNvPr id="2" name="Sous-titre 7">
                <a:extLst>
                  <a:ext uri="{FF2B5EF4-FFF2-40B4-BE49-F238E27FC236}">
                    <a16:creationId xmlns:a16="http://schemas.microsoft.com/office/drawing/2014/main" id="{6503A53B-E49B-AF77-8605-430D291A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88" y="1974097"/>
                <a:ext cx="3669984" cy="1763100"/>
              </a:xfrm>
              <a:prstGeom prst="rect">
                <a:avLst/>
              </a:prstGeom>
              <a:blipFill>
                <a:blip r:embed="rId3"/>
                <a:stretch>
                  <a:fillRect b="-38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2FDCE4C-C1F4-CD04-7628-60DFCD421801}"/>
                  </a:ext>
                </a:extLst>
              </p:cNvPr>
              <p:cNvSpPr txBox="1"/>
              <p:nvPr/>
            </p:nvSpPr>
            <p:spPr>
              <a:xfrm>
                <a:off x="414528" y="1865376"/>
                <a:ext cx="3352800" cy="179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1600" b="1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Softmax</a:t>
                </a:r>
                <a:r>
                  <a:rPr lang="fr-FR" sz="16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 : </a:t>
                </a:r>
                <a:endParaRPr lang="fr-FR" sz="1200" b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r>
                  <a:rPr lang="fr-FR" sz="1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Softmax</a:t>
                </a:r>
                <a:r>
                  <a:rPr lang="fr-FR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converts</a:t>
                </a:r>
                <a:r>
                  <a:rPr lang="fr-FR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logits</a:t>
                </a:r>
                <a:r>
                  <a:rPr lang="fr-FR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into</a:t>
                </a:r>
                <a:r>
                  <a:rPr lang="fr-FR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probabilities</a:t>
                </a:r>
                <a:endParaRPr lang="fr-FR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endParaRPr lang="fr-FR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sepChr m:val="∣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fr-FR" b="1" dirty="0"/>
              </a:p>
              <a:p>
                <a:endParaRPr lang="fr-FR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endParaRPr lang="fr-FR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2FDCE4C-C1F4-CD04-7628-60DFCD421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28" y="1865376"/>
                <a:ext cx="3352800" cy="1795876"/>
              </a:xfrm>
              <a:prstGeom prst="rect">
                <a:avLst/>
              </a:prstGeom>
              <a:blipFill>
                <a:blip r:embed="rId4"/>
                <a:stretch>
                  <a:fillRect l="-909" b="-10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6C326FB7-0F2B-28EF-9681-705AEBB40814}"/>
              </a:ext>
            </a:extLst>
          </p:cNvPr>
          <p:cNvSpPr/>
          <p:nvPr/>
        </p:nvSpPr>
        <p:spPr>
          <a:xfrm>
            <a:off x="3956304" y="2465503"/>
            <a:ext cx="852576" cy="3901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9107E0-3DA0-4808-931B-AC13520D3CFD}"/>
              </a:ext>
            </a:extLst>
          </p:cNvPr>
          <p:cNvSpPr txBox="1">
            <a:spLocks/>
          </p:cNvSpPr>
          <p:nvPr/>
        </p:nvSpPr>
        <p:spPr>
          <a:xfrm>
            <a:off x="8424000" y="4686301"/>
            <a:ext cx="495795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95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A8B6EA3C-7F41-02EE-26B4-6837D15BF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>
            <a:extLst>
              <a:ext uri="{FF2B5EF4-FFF2-40B4-BE49-F238E27FC236}">
                <a16:creationId xmlns:a16="http://schemas.microsoft.com/office/drawing/2014/main" id="{39AB4142-433A-ABED-C3AC-B27752872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How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reduce</a:t>
            </a:r>
            <a:r>
              <a:rPr lang="fr-FR" dirty="0"/>
              <a:t> The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en" dirty="0"/>
              <a:t>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ous-titre 7">
                <a:extLst>
                  <a:ext uri="{FF2B5EF4-FFF2-40B4-BE49-F238E27FC236}">
                    <a16:creationId xmlns:a16="http://schemas.microsoft.com/office/drawing/2014/main" id="{99C72D92-C578-6293-437E-B7A4F09EEC59}"/>
                  </a:ext>
                </a:extLst>
              </p:cNvPr>
              <p:cNvSpPr>
                <a:spLocks noGrp="1"/>
              </p:cNvSpPr>
              <p:nvPr>
                <p:ph type="subTitle" idx="2"/>
              </p:nvPr>
            </p:nvSpPr>
            <p:spPr>
              <a:xfrm>
                <a:off x="280896" y="1519512"/>
                <a:ext cx="6190242" cy="1763100"/>
              </a:xfrm>
            </p:spPr>
            <p:txBody>
              <a:bodyPr/>
              <a:lstStyle/>
              <a:p>
                <a:pPr marL="152400" indent="0">
                  <a:lnSpc>
                    <a:spcPct val="125000"/>
                  </a:lnSpc>
                </a:pPr>
                <a:r>
                  <a:rPr lang="fr-FR" sz="1400" b="1" dirty="0" err="1"/>
                  <a:t>Backpropagation</a:t>
                </a:r>
                <a:r>
                  <a:rPr lang="fr-FR" sz="1400" b="1" dirty="0"/>
                  <a:t> :</a:t>
                </a:r>
              </a:p>
              <a:p>
                <a:pPr marL="152400" indent="0">
                  <a:lnSpc>
                    <a:spcPct val="125000"/>
                  </a:lnSpc>
                </a:pPr>
                <a:r>
                  <a:rPr lang="fr-FR" sz="1400" dirty="0" err="1"/>
                  <a:t>Computes</a:t>
                </a:r>
                <a:r>
                  <a:rPr lang="fr-FR" sz="1400" dirty="0"/>
                  <a:t> the gradient of the </a:t>
                </a:r>
                <a:r>
                  <a:rPr lang="fr-FR" sz="1400" dirty="0" err="1"/>
                  <a:t>loss</a:t>
                </a:r>
                <a:r>
                  <a:rPr lang="fr-FR" sz="1400" dirty="0"/>
                  <a:t> </a:t>
                </a:r>
                <a:r>
                  <a:rPr lang="fr-FR" sz="1400" dirty="0" err="1"/>
                  <a:t>with</a:t>
                </a:r>
                <a:r>
                  <a:rPr lang="fr-FR" sz="1400" dirty="0"/>
                  <a:t> respect to the model </a:t>
                </a:r>
                <a:r>
                  <a:rPr lang="fr-FR" sz="1400" dirty="0" err="1"/>
                  <a:t>parameters</a:t>
                </a:r>
                <a:endParaRPr lang="fr-FR" sz="1400" dirty="0"/>
              </a:p>
              <a:p>
                <a:pPr marL="152400" indent="0">
                  <a:lnSpc>
                    <a:spcPct val="125000"/>
                  </a:lnSpc>
                </a:pPr>
                <a:r>
                  <a:rPr lang="fr-FR" sz="1400" b="1" dirty="0"/>
                  <a:t>ADAM </a:t>
                </a:r>
                <a:r>
                  <a:rPr lang="fr-FR" sz="1400" b="1" dirty="0" err="1"/>
                  <a:t>Optimazer</a:t>
                </a:r>
                <a:r>
                  <a:rPr lang="fr-FR" sz="1400" b="1" dirty="0"/>
                  <a:t> :  </a:t>
                </a:r>
                <a:r>
                  <a:rPr lang="fr-FR" sz="1400" dirty="0"/>
                  <a:t>(Adaptive Moment Estimation)</a:t>
                </a:r>
              </a:p>
              <a:p>
                <a:pPr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Momentum </a:t>
                </a:r>
              </a:p>
              <a:p>
                <a:pPr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 err="1"/>
                  <a:t>RMSProp</a:t>
                </a:r>
                <a:r>
                  <a:rPr lang="en-US" sz="1400" dirty="0"/>
                  <a:t> (adaptive learning rates)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1400" dirty="0"/>
                  <a:t>Adam keeps </a:t>
                </a:r>
                <a:r>
                  <a:rPr lang="en-US" sz="1400" b="1" dirty="0"/>
                  <a:t>two running estimates</a:t>
                </a:r>
                <a:r>
                  <a:rPr lang="en-US" sz="1400" dirty="0"/>
                  <a:t>:</a:t>
                </a:r>
              </a:p>
              <a:p>
                <a:pPr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First moment (mean of gradients)</a:t>
                </a:r>
              </a:p>
              <a:p>
                <a:pPr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Second moment (variance of gradients)</a:t>
                </a:r>
              </a:p>
              <a:p>
                <a:pPr>
                  <a:lnSpc>
                    <a:spcPct val="125000"/>
                  </a:lnSpc>
                </a:pPr>
                <a:r>
                  <a:rPr lang="fr-FR" sz="1400" dirty="0" err="1"/>
                  <a:t>Parameter</a:t>
                </a:r>
                <a:r>
                  <a:rPr lang="fr-FR" sz="1400" dirty="0"/>
                  <a:t> update by : </a:t>
                </a:r>
                <a:endParaRPr lang="fr-FR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FR" sz="1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1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FR" sz="1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1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400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fr-F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1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r-F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fr-FR" sz="1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</m:rad>
                          <m:r>
                            <a:rPr lang="fr-FR" sz="1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40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den>
                      </m:f>
                    </m:oMath>
                  </m:oMathPara>
                </a14:m>
                <a:endParaRPr lang="fr-FR" sz="1400" b="1" dirty="0"/>
              </a:p>
              <a:p>
                <a:endParaRPr lang="fr-FR" sz="1400" b="1" dirty="0"/>
              </a:p>
            </p:txBody>
          </p:sp>
        </mc:Choice>
        <mc:Fallback>
          <p:sp>
            <p:nvSpPr>
              <p:cNvPr id="8" name="Sous-titre 7">
                <a:extLst>
                  <a:ext uri="{FF2B5EF4-FFF2-40B4-BE49-F238E27FC236}">
                    <a16:creationId xmlns:a16="http://schemas.microsoft.com/office/drawing/2014/main" id="{99C72D92-C578-6293-437E-B7A4F09EE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280896" y="1519512"/>
                <a:ext cx="6190242" cy="1763100"/>
              </a:xfrm>
              <a:blipFill>
                <a:blip r:embed="rId3"/>
                <a:stretch>
                  <a:fillRect b="-83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texte, Police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08AD321-A0BC-D652-FDD3-57E1120F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45" y="1148014"/>
            <a:ext cx="2122259" cy="3802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E43796-4E95-2D93-ABB4-4FB93659E761}"/>
              </a:ext>
            </a:extLst>
          </p:cNvPr>
          <p:cNvSpPr/>
          <p:nvPr/>
        </p:nvSpPr>
        <p:spPr>
          <a:xfrm>
            <a:off x="7229856" y="3499104"/>
            <a:ext cx="219456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8692-8EB3-46EF-A8D4-52DD5B59BA2F}"/>
              </a:ext>
            </a:extLst>
          </p:cNvPr>
          <p:cNvSpPr txBox="1">
            <a:spLocks/>
          </p:cNvSpPr>
          <p:nvPr/>
        </p:nvSpPr>
        <p:spPr>
          <a:xfrm>
            <a:off x="8493369" y="4686301"/>
            <a:ext cx="426426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13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000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 txBox="1">
            <a:spLocks noGrp="1"/>
          </p:cNvSpPr>
          <p:nvPr>
            <p:ph type="title"/>
          </p:nvPr>
        </p:nvSpPr>
        <p:spPr>
          <a:xfrm>
            <a:off x="1599000" y="603100"/>
            <a:ext cx="59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Training &amp; Testing Pipeline</a:t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6807596" y="164719"/>
            <a:ext cx="2200507" cy="624522"/>
            <a:chOff x="6263287" y="141195"/>
            <a:chExt cx="2858411" cy="816935"/>
          </a:xfrm>
        </p:grpSpPr>
        <p:pic>
          <p:nvPicPr>
            <p:cNvPr id="402" name="Google Shape;402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63287" y="141195"/>
              <a:ext cx="2109399" cy="695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833" y="141195"/>
              <a:ext cx="938865" cy="816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6CCEA47-11CC-925F-E8EB-7B8E8241B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9793"/>
            <a:ext cx="9144000" cy="220391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CC68E82-C825-41AC-BD43-BF473064D2BF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14</a:t>
            </a:fld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720000" y="7135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Dynamics  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91D9BC-ECA1-BC78-7D4A-EDC7BADF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24" y="138990"/>
            <a:ext cx="3601402" cy="7976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5B5F096-D391-F996-5E57-933CEF0A8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2" y="1409355"/>
            <a:ext cx="4084048" cy="32627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826F27-A124-EABB-2721-D154361C6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61" y="1408093"/>
            <a:ext cx="4120587" cy="326406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8E9B4A7-AFEC-41F9-9A2B-0542724D9E05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15</a:t>
            </a:fld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474DD5A6-1631-AF95-DA39-4384F5135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>
            <a:extLst>
              <a:ext uri="{FF2B5EF4-FFF2-40B4-BE49-F238E27FC236}">
                <a16:creationId xmlns:a16="http://schemas.microsoft.com/office/drawing/2014/main" id="{ACB471DD-30D4-504E-206F-927850F08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2757" y="6606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Per-Class Accuracy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38C23D-BBD9-3C09-4B4A-9B8D9F05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448" y="152400"/>
            <a:ext cx="3451608" cy="6992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FF12E10-8E3C-B03D-6D5F-556FC4890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0918"/>
            <a:ext cx="9144000" cy="385258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AEBEF5-CB36-4672-BA6C-BF1781CDBFDB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16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40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27217B70-31D8-B2D6-1E26-7D8D839D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>
            <a:extLst>
              <a:ext uri="{FF2B5EF4-FFF2-40B4-BE49-F238E27FC236}">
                <a16:creationId xmlns:a16="http://schemas.microsoft.com/office/drawing/2014/main" id="{2D4AC8AB-97D5-7FC9-3E74-DEC64499F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41" y="5863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Single Image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en" dirty="0"/>
              <a:t> 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C8A6E8-C7B4-36A8-559F-EA7A9E5E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30024"/>
            <a:ext cx="3352997" cy="74264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C5F64A-8198-4CF0-9F3F-F3CCCDCBA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8697"/>
            <a:ext cx="6544006" cy="3894803"/>
          </a:xfrm>
          <a:prstGeom prst="rect">
            <a:avLst/>
          </a:prstGeom>
        </p:spPr>
      </p:pic>
      <p:pic>
        <p:nvPicPr>
          <p:cNvPr id="6" name="Image 5" descr="Une image contenant texte, capture d’écran, Police, menu&#10;&#10;Le contenu généré par l’IA peut être incorrect.">
            <a:extLst>
              <a:ext uri="{FF2B5EF4-FFF2-40B4-BE49-F238E27FC236}">
                <a16:creationId xmlns:a16="http://schemas.microsoft.com/office/drawing/2014/main" id="{DCFD184F-6214-C0EE-AAF5-B959CDF91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006" y="1248697"/>
            <a:ext cx="2572010" cy="3894803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FC82F4-686C-4F27-A840-8D71A3D0312B}"/>
              </a:ext>
            </a:extLst>
          </p:cNvPr>
          <p:cNvSpPr txBox="1">
            <a:spLocks/>
          </p:cNvSpPr>
          <p:nvPr/>
        </p:nvSpPr>
        <p:spPr>
          <a:xfrm>
            <a:off x="0" y="4703886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17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55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">
            <a:extLst>
              <a:ext uri="{FF2B5EF4-FFF2-40B4-BE49-F238E27FC236}">
                <a16:creationId xmlns:a16="http://schemas.microsoft.com/office/drawing/2014/main" id="{4AEE0565-A387-77AA-8127-5B25F92CE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32E09-4091-4465-940B-B80BFC85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39D6-3171-4A58-AC0B-F9658339AA14}" type="slidenum">
              <a:rPr lang="fr-FR" smtClean="0"/>
              <a:t>18</a:t>
            </a:fld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0D40D-AE80-4B2C-A06C-72C3EF512611}"/>
              </a:ext>
            </a:extLst>
          </p:cNvPr>
          <p:cNvSpPr txBox="1">
            <a:spLocks/>
          </p:cNvSpPr>
          <p:nvPr/>
        </p:nvSpPr>
        <p:spPr>
          <a:xfrm>
            <a:off x="70002" y="4668716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18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473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F8FDB1-9325-6A08-3C08-76F5E5A3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388" y="76158"/>
            <a:ext cx="6194612" cy="5067342"/>
          </a:xfrm>
          <a:prstGeom prst="rect">
            <a:avLst/>
          </a:prstGeom>
        </p:spPr>
      </p:pic>
      <p:sp>
        <p:nvSpPr>
          <p:cNvPr id="4" name="Google Shape;403;p42">
            <a:extLst>
              <a:ext uri="{FF2B5EF4-FFF2-40B4-BE49-F238E27FC236}">
                <a16:creationId xmlns:a16="http://schemas.microsoft.com/office/drawing/2014/main" id="{6CCC1786-C6D9-150A-9EAC-3B8146D96F1D}"/>
              </a:ext>
            </a:extLst>
          </p:cNvPr>
          <p:cNvSpPr txBox="1">
            <a:spLocks/>
          </p:cNvSpPr>
          <p:nvPr/>
        </p:nvSpPr>
        <p:spPr>
          <a:xfrm>
            <a:off x="143110" y="871737"/>
            <a:ext cx="29393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latin typeface="Poppins" panose="00000500000000000000" pitchFamily="2" charset="0"/>
                <a:cs typeface="Poppins" panose="00000500000000000000" pitchFamily="2" charset="0"/>
              </a:rPr>
              <a:t>Confusion 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123BE1E-3AEB-17C9-4BA3-186AD3DE22D0}"/>
                  </a:ext>
                </a:extLst>
              </p:cNvPr>
              <p:cNvSpPr txBox="1"/>
              <p:nvPr/>
            </p:nvSpPr>
            <p:spPr>
              <a:xfrm>
                <a:off x="143110" y="1444437"/>
                <a:ext cx="3067665" cy="325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Poppins" panose="00000500000000000000" pitchFamily="2" charset="0"/>
                    <a:cs typeface="Poppins" panose="00000500000000000000" pitchFamily="2" charset="0"/>
                  </a:rPr>
                  <a:t>CM tell us : </a:t>
                </a:r>
              </a:p>
              <a:p>
                <a:r>
                  <a:rPr lang="en-US" dirty="0">
                    <a:latin typeface="Poppins" panose="00000500000000000000" pitchFamily="2" charset="0"/>
                    <a:cs typeface="Poppins" panose="00000500000000000000" pitchFamily="2" charset="0"/>
                  </a:rPr>
                  <a:t>“Where and why we are wrong”</a:t>
                </a:r>
              </a:p>
              <a:p>
                <a:endParaRPr lang="en-US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endParaRPr lang="en-US" dirty="0"/>
              </a:p>
              <a:p>
                <a:r>
                  <a:rPr lang="fr-FR" dirty="0">
                    <a:latin typeface="Poppins" panose="00000500000000000000" pitchFamily="2" charset="0"/>
                    <a:cs typeface="Poppins" panose="00000500000000000000" pitchFamily="2" charset="0"/>
                  </a:rPr>
                  <a:t>For </a:t>
                </a:r>
                <a:r>
                  <a:rPr lang="fr-FR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each</a:t>
                </a:r>
                <a:r>
                  <a:rPr lang="fr-FR" dirty="0">
                    <a:latin typeface="Poppins" panose="00000500000000000000" pitchFamily="2" charset="0"/>
                    <a:cs typeface="Poppins" panose="00000500000000000000" pitchFamily="2" charset="0"/>
                  </a:rPr>
                  <a:t> test image :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dirty="0">
                    <a:latin typeface="Poppins" panose="00000500000000000000" pitchFamily="2" charset="0"/>
                    <a:cs typeface="Poppins" panose="00000500000000000000" pitchFamily="2" charset="0"/>
                  </a:rPr>
                  <a:t>Let 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nor/>
                          </m:rPr>
                          <a:rPr lang="pt-BR" i="0"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m:t>true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 </m:t>
                    </m:r>
                  </m:oMath>
                </a14:m>
                <a:r>
                  <a:rPr lang="fr-FR" dirty="0">
                    <a:latin typeface="Poppins" panose="00000500000000000000" pitchFamily="2" charset="0"/>
                    <a:cs typeface="Poppins" panose="00000500000000000000" pitchFamily="2" charset="0"/>
                  </a:rPr>
                  <a:t>(</a:t>
                </a:r>
                <a:r>
                  <a:rPr lang="fr-FR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true</a:t>
                </a:r>
                <a:r>
                  <a:rPr lang="fr-FR" dirty="0">
                    <a:latin typeface="Poppins" panose="00000500000000000000" pitchFamily="2" charset="0"/>
                    <a:cs typeface="Poppins" panose="00000500000000000000" pitchFamily="2" charset="0"/>
                  </a:rPr>
                  <a:t> class)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nor/>
                          </m:rPr>
                          <a:rPr lang="fr-FR" i="0"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m:t>pred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 </m:t>
                    </m:r>
                  </m:oMath>
                </a14:m>
                <a:r>
                  <a:rPr lang="fr-FR" dirty="0">
                    <a:latin typeface="Poppins" panose="00000500000000000000" pitchFamily="2" charset="0"/>
                    <a:cs typeface="Poppins" panose="00000500000000000000" pitchFamily="2" charset="0"/>
                  </a:rPr>
                  <a:t>(</a:t>
                </a:r>
                <a:r>
                  <a:rPr lang="fr-FR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predicted</a:t>
                </a:r>
                <a:r>
                  <a:rPr lang="fr-FR" dirty="0">
                    <a:latin typeface="Poppins" panose="00000500000000000000" pitchFamily="2" charset="0"/>
                    <a:cs typeface="Poppins" panose="00000500000000000000" pitchFamily="2" charset="0"/>
                  </a:rPr>
                  <a:t> class)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Increment</a:t>
                </a:r>
                <a:r>
                  <a:rPr lang="fr-FR" dirty="0">
                    <a:latin typeface="Poppins" panose="00000500000000000000" pitchFamily="2" charset="0"/>
                    <a:cs typeface="Poppins" panose="00000500000000000000" pitchFamily="2" charset="0"/>
                  </a:rPr>
                  <a:t> :</a:t>
                </a:r>
              </a:p>
              <a:p>
                <a:endParaRPr lang="fr-FR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m:t>CM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fr-FR" i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m:t>CM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123BE1E-3AEB-17C9-4BA3-186AD3DE2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0" y="1444437"/>
                <a:ext cx="3067665" cy="3250505"/>
              </a:xfrm>
              <a:prstGeom prst="rect">
                <a:avLst/>
              </a:prstGeom>
              <a:blipFill>
                <a:blip r:embed="rId4"/>
                <a:stretch>
                  <a:fillRect l="-595" t="-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99855322-977E-A02C-DC44-5E391D076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400" y="9832"/>
            <a:ext cx="951058" cy="8169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E3CD0-A9CB-4EA7-8D61-864502B83B82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19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5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3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3759193" y="3012211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idx="5"/>
          </p:nvPr>
        </p:nvSpPr>
        <p:spPr>
          <a:xfrm>
            <a:off x="4689993" y="3012211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8"/>
          </p:nvPr>
        </p:nvSpPr>
        <p:spPr>
          <a:xfrm>
            <a:off x="892098" y="3012219"/>
            <a:ext cx="2676602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dirty="0"/>
              <a:t>RESULTS &amp; ANALYSIS</a:t>
            </a:r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5620805" y="1699096"/>
            <a:ext cx="2058668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dirty="0"/>
              <a:t>METHODOLOGY</a:t>
            </a:r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4"/>
          </p:nvPr>
        </p:nvSpPr>
        <p:spPr>
          <a:xfrm>
            <a:off x="5710009" y="3012211"/>
            <a:ext cx="188026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 </a:t>
            </a:r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712050"/>
            <a:ext cx="1768000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80A4483-5E0F-4400-9E4A-9B65719D4623}"/>
              </a:ext>
            </a:extLst>
          </p:cNvPr>
          <p:cNvSpPr txBox="1">
            <a:spLocks/>
          </p:cNvSpPr>
          <p:nvPr/>
        </p:nvSpPr>
        <p:spPr>
          <a:xfrm>
            <a:off x="8581291" y="4686301"/>
            <a:ext cx="338504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2</a:t>
            </a:fld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14CDCFB-925B-5219-E674-1C082AD3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889352"/>
            <a:ext cx="8278761" cy="41437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DA045F6-BE20-F6E2-6090-AB92F20D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314"/>
            <a:ext cx="7846232" cy="8169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CC10E0-E8CE-48D3-DEC2-C33B19C3A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65" y="9833"/>
            <a:ext cx="3429919" cy="759685"/>
          </a:xfrm>
          <a:prstGeom prst="rect">
            <a:avLst/>
          </a:prstGeom>
        </p:spPr>
      </p:pic>
      <p:pic>
        <p:nvPicPr>
          <p:cNvPr id="6" name="Google Shape;357;p37">
            <a:extLst>
              <a:ext uri="{FF2B5EF4-FFF2-40B4-BE49-F238E27FC236}">
                <a16:creationId xmlns:a16="http://schemas.microsoft.com/office/drawing/2014/main" id="{3652E22E-736C-16A5-DEAA-B55FAA8ABC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0000" y="4349191"/>
            <a:ext cx="1768000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38AFEB-324B-47E7-98C2-CC0C3920DBC4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20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409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AAC38-D767-61CD-1311-139F33DAA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C35451E-121E-75AD-4E4C-B5419F84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314"/>
            <a:ext cx="7846232" cy="8169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B45726-68A9-0AEE-8C8B-E79B9C35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065" y="9833"/>
            <a:ext cx="3429919" cy="759685"/>
          </a:xfrm>
          <a:prstGeom prst="rect">
            <a:avLst/>
          </a:prstGeom>
        </p:spPr>
      </p:pic>
      <p:pic>
        <p:nvPicPr>
          <p:cNvPr id="6" name="Google Shape;357;p37">
            <a:extLst>
              <a:ext uri="{FF2B5EF4-FFF2-40B4-BE49-F238E27FC236}">
                <a16:creationId xmlns:a16="http://schemas.microsoft.com/office/drawing/2014/main" id="{6AD8161D-6E71-A5FC-BDD3-283E23DABB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0000" y="4428704"/>
            <a:ext cx="1768000" cy="13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D7E38A-8DFA-A0FD-3CCA-6C031DA26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2" y="952093"/>
            <a:ext cx="8106697" cy="42311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84DA07-154A-4CE1-BB6A-7CBAC1EF2A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32027" y="4524375"/>
            <a:ext cx="1152525" cy="388938"/>
          </a:xfrm>
        </p:spPr>
        <p:txBody>
          <a:bodyPr/>
          <a:lstStyle>
            <a:lvl1pPr marL="152400" indent="0">
              <a:buNone/>
              <a:defRPr/>
            </a:lvl1pPr>
          </a:lstStyle>
          <a:p>
            <a:pPr lvl="0"/>
            <a:r>
              <a:rPr lang="en-US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35583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1F1DC87E-29E5-9C42-3699-DF8904E7C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4D6AD55-EDBA-BE7B-4FCD-9CCDD5756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382" y="0"/>
            <a:ext cx="3601402" cy="797666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4A3F62AC-E97E-7FBE-40C5-B4592D8EB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98" r="-1521"/>
          <a:stretch/>
        </p:blipFill>
        <p:spPr>
          <a:xfrm>
            <a:off x="96715" y="1427938"/>
            <a:ext cx="4251080" cy="3715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905C3160-94CB-A2D1-8681-8CA7FDED4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102" y="1427938"/>
            <a:ext cx="4461898" cy="3715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Google Shape;410;p38">
            <a:extLst>
              <a:ext uri="{FF2B5EF4-FFF2-40B4-BE49-F238E27FC236}">
                <a16:creationId xmlns:a16="http://schemas.microsoft.com/office/drawing/2014/main" id="{F9CA9957-A931-6302-CC33-AB4E0393F800}"/>
              </a:ext>
            </a:extLst>
          </p:cNvPr>
          <p:cNvSpPr txBox="1"/>
          <p:nvPr/>
        </p:nvSpPr>
        <p:spPr>
          <a:xfrm>
            <a:off x="190783" y="949947"/>
            <a:ext cx="1521475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RESNET 18 </a:t>
            </a:r>
            <a:endParaRPr sz="1800" b="1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Google Shape;410;p38">
            <a:extLst>
              <a:ext uri="{FF2B5EF4-FFF2-40B4-BE49-F238E27FC236}">
                <a16:creationId xmlns:a16="http://schemas.microsoft.com/office/drawing/2014/main" id="{37C7E6BD-51A0-0097-88F9-29DB47D33730}"/>
              </a:ext>
            </a:extLst>
          </p:cNvPr>
          <p:cNvSpPr txBox="1"/>
          <p:nvPr/>
        </p:nvSpPr>
        <p:spPr>
          <a:xfrm>
            <a:off x="4572000" y="1052938"/>
            <a:ext cx="200809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18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 NET N2 </a:t>
            </a:r>
          </a:p>
        </p:txBody>
      </p:sp>
      <p:sp>
        <p:nvSpPr>
          <p:cNvPr id="8" name="Google Shape;409;p38">
            <a:extLst>
              <a:ext uri="{FF2B5EF4-FFF2-40B4-BE49-F238E27FC236}">
                <a16:creationId xmlns:a16="http://schemas.microsoft.com/office/drawing/2014/main" id="{F190B250-6D39-CC52-FD44-7AF3207995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728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-FR" sz="3200" dirty="0"/>
              <a:t>Alternative architectures </a:t>
            </a:r>
            <a:endParaRPr sz="32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F971F5C-722F-4448-BA47-78AA364953EB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22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5514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44CF85B7-DD38-B127-6895-3EB20285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594A9EA-7EC1-66A8-FC24-E4A111AB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24" y="138990"/>
            <a:ext cx="3601402" cy="797666"/>
          </a:xfrm>
          <a:prstGeom prst="rect">
            <a:avLst/>
          </a:prstGeom>
        </p:spPr>
      </p:pic>
      <p:sp>
        <p:nvSpPr>
          <p:cNvPr id="7" name="Google Shape;409;p38">
            <a:extLst>
              <a:ext uri="{FF2B5EF4-FFF2-40B4-BE49-F238E27FC236}">
                <a16:creationId xmlns:a16="http://schemas.microsoft.com/office/drawing/2014/main" id="{CEC6B01F-5011-99E2-A3E8-A8E3CAA6E998}"/>
              </a:ext>
            </a:extLst>
          </p:cNvPr>
          <p:cNvSpPr txBox="1">
            <a:spLocks/>
          </p:cNvSpPr>
          <p:nvPr/>
        </p:nvSpPr>
        <p:spPr>
          <a:xfrm>
            <a:off x="195744" y="6503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>
              <a:buSzPts val="6000"/>
            </a:pPr>
            <a:r>
              <a:rPr lang="fr-FR" sz="3200" dirty="0" err="1"/>
              <a:t>Models</a:t>
            </a:r>
            <a:r>
              <a:rPr lang="fr-FR" sz="3200" dirty="0"/>
              <a:t> Performance </a:t>
            </a:r>
            <a:r>
              <a:rPr lang="fr-FR" sz="3200" dirty="0" err="1"/>
              <a:t>Comparison</a:t>
            </a:r>
            <a:endParaRPr lang="fr-FR" sz="3200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570C862F-F348-7213-CFD0-9B5B50CED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19425"/>
              </p:ext>
            </p:extLst>
          </p:nvPr>
        </p:nvGraphicFramePr>
        <p:xfrm>
          <a:off x="125506" y="1447970"/>
          <a:ext cx="8839201" cy="34826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2743">
                  <a:extLst>
                    <a:ext uri="{9D8B030D-6E8A-4147-A177-3AD203B41FA5}">
                      <a16:colId xmlns:a16="http://schemas.microsoft.com/office/drawing/2014/main" val="1064316911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1605715638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3331218151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410241439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804188357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4272211166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578303446"/>
                    </a:ext>
                  </a:extLst>
                </a:gridCol>
              </a:tblGrid>
              <a:tr h="64995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Dataset</a:t>
                      </a: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</a:t>
                      </a: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Accuracy (%)</a:t>
                      </a: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F1-Score (%)</a:t>
                      </a: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 Size (MB)</a:t>
                      </a: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Inference Time (ms/img)</a:t>
                      </a: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Training Time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463532"/>
                  </a:ext>
                </a:extLst>
              </a:tr>
              <a:tr h="472110">
                <a:tc row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GTSRB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Custom CNN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96.48</a:t>
                      </a:r>
                      <a:endParaRPr lang="fr-FR" sz="1100" b="0" i="0" u="sng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96.50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2.58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0.12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00:24:16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4175024"/>
                  </a:ext>
                </a:extLst>
              </a:tr>
              <a:tr h="4721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ResNet18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93.54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93.75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42.79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0.28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01:24:46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7932583"/>
                  </a:ext>
                </a:extLst>
              </a:tr>
              <a:tr h="47211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MobileNetV2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96.46</a:t>
                      </a:r>
                      <a:endParaRPr lang="fr-FR" sz="1100" b="0" i="0" u="sng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96.43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8.93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0.11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00:53:39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3558633"/>
                  </a:ext>
                </a:extLst>
              </a:tr>
              <a:tr h="472110">
                <a:tc row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BelgiumTS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Custom CNN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96.94</a:t>
                      </a:r>
                      <a:endParaRPr lang="fr-FR" sz="1100" b="0" i="0" u="sng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97.07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2.70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0.09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00:01:57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0128676"/>
                  </a:ext>
                </a:extLst>
              </a:tr>
              <a:tr h="4721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ResNet18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97.34</a:t>
                      </a:r>
                      <a:endParaRPr lang="fr-FR" sz="1100" b="0" i="0" u="sng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97.53</a:t>
                      </a:r>
                      <a:endParaRPr lang="fr-FR" sz="1100" b="0" i="0" u="sng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42.83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0.32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00:14:47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5024966"/>
                  </a:ext>
                </a:extLst>
              </a:tr>
              <a:tr h="47211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MobileNetV2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94.21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94.38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i="0" u="sng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00:09:41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648427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7DAB0DF-20A4-7BF8-C239-68E6207D0C33}"/>
              </a:ext>
            </a:extLst>
          </p:cNvPr>
          <p:cNvSpPr/>
          <p:nvPr/>
        </p:nvSpPr>
        <p:spPr>
          <a:xfrm>
            <a:off x="1398494" y="3523129"/>
            <a:ext cx="7566213" cy="44823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2EA1C-6FDE-BB35-B83A-684516DF8224}"/>
              </a:ext>
            </a:extLst>
          </p:cNvPr>
          <p:cNvSpPr/>
          <p:nvPr/>
        </p:nvSpPr>
        <p:spPr>
          <a:xfrm>
            <a:off x="1398493" y="2113514"/>
            <a:ext cx="7566213" cy="44823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E516491-55A8-49AB-AE74-B3EE02268AD7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23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272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title" idx="4294967295"/>
          </p:nvPr>
        </p:nvSpPr>
        <p:spPr>
          <a:xfrm>
            <a:off x="507227" y="7751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P</a:t>
            </a:r>
            <a:r>
              <a:rPr lang="en" sz="4000" dirty="0"/>
              <a:t>erspectives </a:t>
            </a:r>
            <a:endParaRPr sz="4000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2DF1A20-6C35-128D-B072-E7E816632EC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20000" y="1417588"/>
            <a:ext cx="744306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latinLnBrk="0" hangingPunct="0">
              <a:lnSpc>
                <a:spcPct val="200000"/>
              </a:lnSpc>
              <a:buSzPts val="2400"/>
              <a:buFont typeface="Arial" panose="020B0604020202020204" pitchFamily="34" charset="0"/>
              <a:buChar char="•"/>
              <a:tabLst/>
            </a:pPr>
            <a:r>
              <a:rPr lang="fr-FR" altLang="fr-FR" sz="1800" dirty="0"/>
              <a:t>Real </a:t>
            </a:r>
            <a:r>
              <a:rPr lang="fr-FR" altLang="fr-FR" sz="1800" dirty="0" err="1"/>
              <a:t>dashcam</a:t>
            </a:r>
            <a:r>
              <a:rPr lang="fr-FR" altLang="fr-FR" sz="1800" dirty="0"/>
              <a:t> data</a:t>
            </a:r>
          </a:p>
          <a:p>
            <a:pPr marL="285750" indent="-285750" defTabSz="914400" eaLnBrk="0" fontAlgn="base" latinLnBrk="0" hangingPunct="0">
              <a:lnSpc>
                <a:spcPct val="200000"/>
              </a:lnSpc>
              <a:buSzPts val="2400"/>
              <a:buFont typeface="Arial" panose="020B0604020202020204" pitchFamily="34" charset="0"/>
              <a:buChar char="•"/>
              <a:tabLst/>
            </a:pPr>
            <a:r>
              <a:rPr lang="fr-FR" altLang="fr-FR" sz="1800" dirty="0"/>
              <a:t>Night-time training data</a:t>
            </a:r>
          </a:p>
          <a:p>
            <a:pPr marL="285750" indent="-285750" defTabSz="914400" eaLnBrk="0" fontAlgn="base" latinLnBrk="0" hangingPunct="0">
              <a:lnSpc>
                <a:spcPct val="200000"/>
              </a:lnSpc>
              <a:buSzPts val="2400"/>
              <a:buFont typeface="Arial" panose="020B0604020202020204" pitchFamily="34" charset="0"/>
              <a:buChar char="•"/>
              <a:tabLst/>
            </a:pPr>
            <a:r>
              <a:rPr lang="fr-FR" altLang="fr-FR" sz="1800" dirty="0"/>
              <a:t>Upgrade the </a:t>
            </a:r>
            <a:r>
              <a:rPr lang="fr-FR" altLang="fr-FR" sz="1800" dirty="0" err="1"/>
              <a:t>project</a:t>
            </a:r>
            <a:r>
              <a:rPr lang="fr-FR" altLang="fr-FR" sz="1800" dirty="0"/>
              <a:t> to </a:t>
            </a:r>
            <a:r>
              <a:rPr lang="fr-FR" altLang="fr-FR" sz="1800" dirty="0" err="1"/>
              <a:t>detection</a:t>
            </a:r>
            <a:r>
              <a:rPr lang="fr-FR" altLang="fr-FR" sz="1800" dirty="0"/>
              <a:t> and </a:t>
            </a:r>
            <a:r>
              <a:rPr lang="fr-FR" altLang="fr-FR" sz="1800" dirty="0" err="1"/>
              <a:t>multidetection</a:t>
            </a:r>
            <a:r>
              <a:rPr lang="fr-FR" altLang="fr-FR" sz="1800" dirty="0"/>
              <a:t> </a:t>
            </a:r>
          </a:p>
          <a:p>
            <a:pPr marL="285750" indent="-285750" defTabSz="914400" eaLnBrk="0" fontAlgn="base" latinLnBrk="0" hangingPunct="0">
              <a:lnSpc>
                <a:spcPct val="200000"/>
              </a:lnSpc>
              <a:buSzPts val="2400"/>
              <a:buFont typeface="Arial" panose="020B0604020202020204" pitchFamily="34" charset="0"/>
              <a:buChar char="•"/>
              <a:tabLst/>
            </a:pPr>
            <a:r>
              <a:rPr lang="fr-FR" altLang="fr-FR" sz="1800" dirty="0"/>
              <a:t>Apply real time système of recognition and </a:t>
            </a:r>
            <a:r>
              <a:rPr lang="fr-FR" altLang="fr-FR" sz="1800" dirty="0" err="1"/>
              <a:t>multidetection</a:t>
            </a:r>
            <a:r>
              <a:rPr lang="fr-FR" altLang="fr-FR" sz="1800" dirty="0"/>
              <a:t> </a:t>
            </a:r>
          </a:p>
        </p:txBody>
      </p:sp>
      <p:pic>
        <p:nvPicPr>
          <p:cNvPr id="26" name="Google Shape;906;p57">
            <a:extLst>
              <a:ext uri="{FF2B5EF4-FFF2-40B4-BE49-F238E27FC236}">
                <a16:creationId xmlns:a16="http://schemas.microsoft.com/office/drawing/2014/main" id="{1BD0CD3F-0944-E3E4-FB6F-61F3CC455D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42003" y="3828916"/>
            <a:ext cx="884006" cy="176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54;p45">
            <a:extLst>
              <a:ext uri="{FF2B5EF4-FFF2-40B4-BE49-F238E27FC236}">
                <a16:creationId xmlns:a16="http://schemas.microsoft.com/office/drawing/2014/main" id="{6224AF05-4270-9887-B143-BD88954374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1227" y="82643"/>
            <a:ext cx="981541" cy="81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55;p45">
            <a:extLst>
              <a:ext uri="{FF2B5EF4-FFF2-40B4-BE49-F238E27FC236}">
                <a16:creationId xmlns:a16="http://schemas.microsoft.com/office/drawing/2014/main" id="{34B68904-6BA7-DC66-1400-7C751847F7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8628" y="107027"/>
            <a:ext cx="1932599" cy="6950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3918B3-50E2-45D2-B30B-CDDE587DA4F6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b="0" smtClean="0"/>
              <a:pPr/>
              <a:t>24</a:t>
            </a:fld>
            <a:endParaRPr lang="en-US" sz="1400" b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2;p45">
            <a:extLst>
              <a:ext uri="{FF2B5EF4-FFF2-40B4-BE49-F238E27FC236}">
                <a16:creationId xmlns:a16="http://schemas.microsoft.com/office/drawing/2014/main" id="{7EAF751E-9C27-93E6-6696-7175AC545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2441" y="440950"/>
            <a:ext cx="5119116" cy="10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fr-FR" sz="4400" dirty="0"/>
              <a:t>Conclusion </a:t>
            </a:r>
            <a:endParaRPr sz="4400" dirty="0"/>
          </a:p>
        </p:txBody>
      </p:sp>
      <p:pic>
        <p:nvPicPr>
          <p:cNvPr id="5" name="Google Shape;454;p45">
            <a:extLst>
              <a:ext uri="{FF2B5EF4-FFF2-40B4-BE49-F238E27FC236}">
                <a16:creationId xmlns:a16="http://schemas.microsoft.com/office/drawing/2014/main" id="{45FA7A9A-059E-F582-FC6B-A33B2446DD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0267" y="107027"/>
            <a:ext cx="981541" cy="81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55;p45">
            <a:extLst>
              <a:ext uri="{FF2B5EF4-FFF2-40B4-BE49-F238E27FC236}">
                <a16:creationId xmlns:a16="http://schemas.microsoft.com/office/drawing/2014/main" id="{21D58B5A-0A54-C6FD-7D02-BA662D8911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8628" y="107027"/>
            <a:ext cx="1932599" cy="6950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70BFED1-24AC-1425-FE8D-791BD90CCBE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89229" y="1546997"/>
            <a:ext cx="876554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CNNs are effective for traffic sign recognition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Comparing models helps understand accuracy vs. efficiency trade-offs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Custom CNN offers a good balance between performance and speed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Deeper models improve generalization but increase computational cost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Suitable foundation for real-time traffic perception systems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D55A55-3C85-42BF-9A02-7D22A1CE7B1C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25</a:t>
            </a:fld>
            <a:endParaRPr 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>
            <a:spLocks noGrp="1"/>
          </p:cNvSpPr>
          <p:nvPr>
            <p:ph type="title"/>
          </p:nvPr>
        </p:nvSpPr>
        <p:spPr>
          <a:xfrm>
            <a:off x="3300981" y="2042400"/>
            <a:ext cx="2542037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C1AD0-154C-7019-C803-89198C9CC360}"/>
              </a:ext>
            </a:extLst>
          </p:cNvPr>
          <p:cNvSpPr/>
          <p:nvPr/>
        </p:nvSpPr>
        <p:spPr>
          <a:xfrm>
            <a:off x="670560" y="3657600"/>
            <a:ext cx="3584448" cy="6583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7CADC7-0470-465A-9D70-1B2C33B48B08}"/>
              </a:ext>
            </a:extLst>
          </p:cNvPr>
          <p:cNvSpPr txBox="1">
            <a:spLocks/>
          </p:cNvSpPr>
          <p:nvPr/>
        </p:nvSpPr>
        <p:spPr>
          <a:xfrm>
            <a:off x="8431487" y="4686301"/>
            <a:ext cx="488308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26</a:t>
            </a:fld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rcRect l="23104" r="23104"/>
          <a:stretch/>
        </p:blipFill>
        <p:spPr>
          <a:xfrm>
            <a:off x="5766817" y="1082412"/>
            <a:ext cx="2929506" cy="3684254"/>
          </a:xfrm>
          <a:prstGeom prst="round2DiagRect">
            <a:avLst>
              <a:gd name="adj1" fmla="val 50000"/>
              <a:gd name="adj2" fmla="val 5335"/>
            </a:avLst>
          </a:prstGeom>
        </p:spPr>
      </p:pic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557561" y="906966"/>
            <a:ext cx="4966463" cy="638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Motivation &amp; Context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A26091-F049-DEA5-6F58-96FD7B7FF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259" y="193700"/>
            <a:ext cx="2812792" cy="705832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5BC94C5-1EB8-9815-D3AB-A298EC4A50CF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557561" y="1698264"/>
            <a:ext cx="4907726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defTabSz="914400" eaLnBrk="0" fontAlgn="base" latinLnBrk="0" hangingPunct="0">
              <a:buNone/>
              <a:tabLst/>
            </a:pPr>
            <a:r>
              <a:rPr lang="fr-FR" altLang="fr-FR" sz="1400" b="1" dirty="0"/>
              <a:t>Traffic </a:t>
            </a:r>
            <a:r>
              <a:rPr lang="fr-FR" altLang="fr-FR" sz="1400" b="1" dirty="0" err="1"/>
              <a:t>sign</a:t>
            </a:r>
            <a:r>
              <a:rPr lang="fr-FR" altLang="fr-FR" sz="1400" b="1" dirty="0"/>
              <a:t> recognition </a:t>
            </a:r>
            <a:r>
              <a:rPr lang="fr-FR" altLang="fr-FR" sz="1400" dirty="0" err="1"/>
              <a:t>is</a:t>
            </a:r>
            <a:r>
              <a:rPr lang="fr-FR" altLang="fr-FR" sz="1400" dirty="0"/>
              <a:t> </a:t>
            </a:r>
            <a:r>
              <a:rPr lang="fr-FR" altLang="fr-FR" sz="1400" dirty="0" err="1"/>
              <a:t>critical</a:t>
            </a:r>
            <a:r>
              <a:rPr lang="fr-FR" altLang="fr-FR" sz="1400" dirty="0"/>
              <a:t> for:</a:t>
            </a:r>
          </a:p>
          <a:p>
            <a:pPr marL="171450" indent="-171450" algn="just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fr-FR" altLang="fr-FR" sz="1400" dirty="0" err="1"/>
              <a:t>Autonomous</a:t>
            </a:r>
            <a:r>
              <a:rPr lang="fr-FR" altLang="fr-FR" sz="1400" dirty="0"/>
              <a:t> </a:t>
            </a:r>
            <a:r>
              <a:rPr lang="fr-FR" altLang="fr-FR" sz="1400" dirty="0" err="1"/>
              <a:t>driving</a:t>
            </a:r>
            <a:endParaRPr lang="fr-FR" altLang="fr-FR" sz="1400" dirty="0"/>
          </a:p>
          <a:p>
            <a:pPr marL="171450" indent="-171450" algn="just" defTabSz="914400" eaLnBrk="0" fontAlgn="base" latinLnBrk="0" hangingPunct="0"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 altLang="fr-FR" sz="1400" dirty="0"/>
              <a:t>Advanced Driver Assistance </a:t>
            </a:r>
            <a:r>
              <a:rPr lang="fr-FR" altLang="fr-FR" sz="1400" dirty="0" err="1"/>
              <a:t>Systems</a:t>
            </a:r>
            <a:r>
              <a:rPr lang="fr-FR" altLang="fr-FR" sz="1400" dirty="0"/>
              <a:t> (ADAS)</a:t>
            </a:r>
          </a:p>
          <a:p>
            <a:pPr marL="0" indent="0" algn="just" defTabSz="914400" eaLnBrk="0" fontAlgn="base" latinLnBrk="0" hangingPunct="0">
              <a:buNone/>
              <a:tabLst/>
            </a:pPr>
            <a:r>
              <a:rPr lang="fr-FR" altLang="fr-FR" sz="1400" b="1" dirty="0"/>
              <a:t>Human limitations</a:t>
            </a:r>
            <a:r>
              <a:rPr lang="fr-FR" altLang="fr-FR" sz="1400" dirty="0"/>
              <a:t>:</a:t>
            </a:r>
          </a:p>
          <a:p>
            <a:pPr marL="171450" indent="-171450" algn="just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fr-FR" altLang="fr-FR" sz="1400" dirty="0"/>
              <a:t>Poor </a:t>
            </a:r>
            <a:r>
              <a:rPr lang="fr-FR" altLang="fr-FR" sz="1400" dirty="0" err="1"/>
              <a:t>lighting</a:t>
            </a:r>
            <a:endParaRPr lang="fr-FR" altLang="fr-FR" sz="1400" dirty="0"/>
          </a:p>
          <a:p>
            <a:pPr marL="171450" indent="-171450" algn="just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fr-FR" altLang="fr-FR" sz="1400" dirty="0"/>
              <a:t>Occlusion</a:t>
            </a:r>
          </a:p>
          <a:p>
            <a:pPr marL="171450" indent="-171450" algn="just" defTabSz="914400" eaLnBrk="0" fontAlgn="base" latinLnBrk="0" hangingPunct="0"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 altLang="fr-FR" sz="1400" dirty="0"/>
              <a:t>High speed</a:t>
            </a:r>
          </a:p>
          <a:p>
            <a:pPr marL="0" indent="0" algn="just" defTabSz="914400" eaLnBrk="0" fontAlgn="base" latinLnBrk="0" hangingPunct="0">
              <a:buNone/>
              <a:tabLst/>
            </a:pPr>
            <a:r>
              <a:rPr lang="fr-FR" altLang="fr-FR" sz="1400" b="1" dirty="0"/>
              <a:t>Computer vision </a:t>
            </a:r>
            <a:r>
              <a:rPr lang="fr-FR" altLang="fr-FR" sz="1400" b="1" dirty="0" err="1"/>
              <a:t>systems</a:t>
            </a:r>
            <a:r>
              <a:rPr lang="fr-FR" altLang="fr-FR" sz="1400" b="1" dirty="0"/>
              <a:t> </a:t>
            </a:r>
            <a:r>
              <a:rPr lang="fr-FR" altLang="fr-FR" sz="1400" dirty="0"/>
              <a:t>must </a:t>
            </a:r>
            <a:r>
              <a:rPr lang="fr-FR" altLang="fr-FR" sz="1400" dirty="0" err="1"/>
              <a:t>be</a:t>
            </a:r>
            <a:r>
              <a:rPr lang="fr-FR" altLang="fr-FR" sz="1400" dirty="0"/>
              <a:t>:</a:t>
            </a:r>
          </a:p>
          <a:p>
            <a:pPr marL="171450" indent="-171450" algn="just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fr-FR" altLang="fr-FR" sz="1400" dirty="0" err="1"/>
              <a:t>Accurate</a:t>
            </a:r>
            <a:endParaRPr lang="fr-FR" altLang="fr-FR" sz="1400" dirty="0"/>
          </a:p>
          <a:p>
            <a:pPr marL="171450" indent="-171450" algn="just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fr-FR" altLang="fr-FR" sz="1400" dirty="0" err="1"/>
              <a:t>Robust</a:t>
            </a:r>
            <a:endParaRPr lang="fr-FR" altLang="fr-FR" sz="1400" dirty="0"/>
          </a:p>
          <a:p>
            <a:pPr marL="171450" indent="-171450" algn="just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fr-FR" altLang="fr-FR" sz="1400" dirty="0"/>
              <a:t>Fast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926FBC4-12C6-46C0-B6CF-8F7B17A56BB1}"/>
              </a:ext>
            </a:extLst>
          </p:cNvPr>
          <p:cNvSpPr txBox="1">
            <a:spLocks/>
          </p:cNvSpPr>
          <p:nvPr/>
        </p:nvSpPr>
        <p:spPr>
          <a:xfrm>
            <a:off x="8581291" y="4686301"/>
            <a:ext cx="338504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3</a:t>
            </a:fld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/>
          <p:nvPr/>
        </p:nvSpPr>
        <p:spPr>
          <a:xfrm>
            <a:off x="699324" y="3090700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684458" y="1649500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41"/>
          <p:cNvSpPr txBox="1">
            <a:spLocks noGrp="1"/>
          </p:cNvSpPr>
          <p:nvPr>
            <p:ph type="subTitle" idx="4"/>
          </p:nvPr>
        </p:nvSpPr>
        <p:spPr>
          <a:xfrm>
            <a:off x="1685446" y="3076857"/>
            <a:ext cx="16938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</a:t>
            </a:r>
            <a:endParaRPr dirty="0"/>
          </a:p>
        </p:txBody>
      </p:sp>
      <p:sp>
        <p:nvSpPr>
          <p:cNvPr id="386" name="Google Shape;386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roblem Definition &amp; GOAL  </a:t>
            </a:r>
            <a:endParaRPr dirty="0"/>
          </a:p>
        </p:txBody>
      </p:sp>
      <p:sp>
        <p:nvSpPr>
          <p:cNvPr id="389" name="Google Shape;389;p41"/>
          <p:cNvSpPr txBox="1">
            <a:spLocks noGrp="1"/>
          </p:cNvSpPr>
          <p:nvPr>
            <p:ph type="subTitle" idx="3"/>
          </p:nvPr>
        </p:nvSpPr>
        <p:spPr>
          <a:xfrm>
            <a:off x="1740756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 </a:t>
            </a:r>
            <a:endParaRPr dirty="0"/>
          </a:p>
        </p:txBody>
      </p:sp>
      <p:grpSp>
        <p:nvGrpSpPr>
          <p:cNvPr id="390" name="Google Shape;390;p41"/>
          <p:cNvGrpSpPr/>
          <p:nvPr/>
        </p:nvGrpSpPr>
        <p:grpSpPr>
          <a:xfrm>
            <a:off x="940839" y="3332196"/>
            <a:ext cx="420881" cy="420913"/>
            <a:chOff x="4792819" y="2090612"/>
            <a:chExt cx="376762" cy="376791"/>
          </a:xfrm>
        </p:grpSpPr>
        <p:sp>
          <p:nvSpPr>
            <p:cNvPr id="391" name="Google Shape;391;p41"/>
            <p:cNvSpPr/>
            <p:nvPr/>
          </p:nvSpPr>
          <p:spPr>
            <a:xfrm>
              <a:off x="4992193" y="2179659"/>
              <a:ext cx="66298" cy="66270"/>
            </a:xfrm>
            <a:custGeom>
              <a:avLst/>
              <a:gdLst/>
              <a:ahLst/>
              <a:cxnLst/>
              <a:rect l="l" t="t" r="r" b="b"/>
              <a:pathLst>
                <a:path w="2346" h="2345" extrusionOk="0">
                  <a:moveTo>
                    <a:pt x="1173" y="781"/>
                  </a:moveTo>
                  <a:cubicBezTo>
                    <a:pt x="1389" y="781"/>
                    <a:pt x="1564" y="956"/>
                    <a:pt x="1564" y="1172"/>
                  </a:cubicBezTo>
                  <a:cubicBezTo>
                    <a:pt x="1564" y="1388"/>
                    <a:pt x="1389" y="1563"/>
                    <a:pt x="1173" y="1563"/>
                  </a:cubicBezTo>
                  <a:cubicBezTo>
                    <a:pt x="957" y="1563"/>
                    <a:pt x="782" y="1388"/>
                    <a:pt x="782" y="1172"/>
                  </a:cubicBezTo>
                  <a:cubicBezTo>
                    <a:pt x="782" y="956"/>
                    <a:pt x="957" y="781"/>
                    <a:pt x="1173" y="781"/>
                  </a:cubicBezTo>
                  <a:close/>
                  <a:moveTo>
                    <a:pt x="1173" y="1"/>
                  </a:moveTo>
                  <a:cubicBezTo>
                    <a:pt x="527" y="1"/>
                    <a:pt x="1" y="526"/>
                    <a:pt x="1" y="1172"/>
                  </a:cubicBezTo>
                  <a:cubicBezTo>
                    <a:pt x="1" y="1818"/>
                    <a:pt x="527" y="2344"/>
                    <a:pt x="1173" y="2344"/>
                  </a:cubicBezTo>
                  <a:cubicBezTo>
                    <a:pt x="1819" y="2344"/>
                    <a:pt x="2345" y="1818"/>
                    <a:pt x="2345" y="1172"/>
                  </a:cubicBezTo>
                  <a:cubicBezTo>
                    <a:pt x="2345" y="526"/>
                    <a:pt x="1819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4859767" y="2378327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cubicBezTo>
                    <a:pt x="0" y="607"/>
                    <a:pt x="175" y="782"/>
                    <a:pt x="391" y="782"/>
                  </a:cubicBezTo>
                  <a:cubicBezTo>
                    <a:pt x="607" y="782"/>
                    <a:pt x="782" y="607"/>
                    <a:pt x="782" y="391"/>
                  </a:cubicBezTo>
                  <a:cubicBezTo>
                    <a:pt x="782" y="175"/>
                    <a:pt x="607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4792819" y="2090612"/>
              <a:ext cx="376762" cy="376791"/>
            </a:xfrm>
            <a:custGeom>
              <a:avLst/>
              <a:gdLst/>
              <a:ahLst/>
              <a:cxnLst/>
              <a:rect l="l" t="t" r="r" b="b"/>
              <a:pathLst>
                <a:path w="13332" h="13333" extrusionOk="0">
                  <a:moveTo>
                    <a:pt x="8229" y="1589"/>
                  </a:moveTo>
                  <a:cubicBezTo>
                    <a:pt x="8444" y="1589"/>
                    <a:pt x="8619" y="1764"/>
                    <a:pt x="8619" y="1980"/>
                  </a:cubicBezTo>
                  <a:lnTo>
                    <a:pt x="8619" y="2410"/>
                  </a:lnTo>
                  <a:cubicBezTo>
                    <a:pt x="8867" y="2461"/>
                    <a:pt x="9099" y="2560"/>
                    <a:pt x="9303" y="2696"/>
                  </a:cubicBezTo>
                  <a:lnTo>
                    <a:pt x="9602" y="2398"/>
                  </a:lnTo>
                  <a:cubicBezTo>
                    <a:pt x="9680" y="2319"/>
                    <a:pt x="9785" y="2277"/>
                    <a:pt x="9890" y="2277"/>
                  </a:cubicBezTo>
                  <a:cubicBezTo>
                    <a:pt x="9974" y="2277"/>
                    <a:pt x="10058" y="2304"/>
                    <a:pt x="10128" y="2360"/>
                  </a:cubicBezTo>
                  <a:cubicBezTo>
                    <a:pt x="10313" y="2509"/>
                    <a:pt x="10323" y="2780"/>
                    <a:pt x="10162" y="2942"/>
                  </a:cubicBezTo>
                  <a:lnTo>
                    <a:pt x="9855" y="3248"/>
                  </a:lnTo>
                  <a:cubicBezTo>
                    <a:pt x="9991" y="3452"/>
                    <a:pt x="10090" y="3684"/>
                    <a:pt x="10141" y="3932"/>
                  </a:cubicBezTo>
                  <a:lnTo>
                    <a:pt x="10561" y="3932"/>
                  </a:lnTo>
                  <a:cubicBezTo>
                    <a:pt x="10762" y="3932"/>
                    <a:pt x="10939" y="4079"/>
                    <a:pt x="10959" y="4279"/>
                  </a:cubicBezTo>
                  <a:cubicBezTo>
                    <a:pt x="10985" y="4515"/>
                    <a:pt x="10802" y="4714"/>
                    <a:pt x="10571" y="4714"/>
                  </a:cubicBezTo>
                  <a:lnTo>
                    <a:pt x="10141" y="4714"/>
                  </a:lnTo>
                  <a:cubicBezTo>
                    <a:pt x="10090" y="4963"/>
                    <a:pt x="9991" y="5193"/>
                    <a:pt x="9855" y="5399"/>
                  </a:cubicBezTo>
                  <a:lnTo>
                    <a:pt x="10154" y="5696"/>
                  </a:lnTo>
                  <a:cubicBezTo>
                    <a:pt x="10296" y="5839"/>
                    <a:pt x="10316" y="6067"/>
                    <a:pt x="10191" y="6223"/>
                  </a:cubicBezTo>
                  <a:cubicBezTo>
                    <a:pt x="10112" y="6321"/>
                    <a:pt x="9998" y="6371"/>
                    <a:pt x="9885" y="6371"/>
                  </a:cubicBezTo>
                  <a:cubicBezTo>
                    <a:pt x="9785" y="6371"/>
                    <a:pt x="9685" y="6333"/>
                    <a:pt x="9609" y="6256"/>
                  </a:cubicBezTo>
                  <a:lnTo>
                    <a:pt x="9304" y="5951"/>
                  </a:lnTo>
                  <a:cubicBezTo>
                    <a:pt x="9099" y="6087"/>
                    <a:pt x="8868" y="6186"/>
                    <a:pt x="8619" y="6237"/>
                  </a:cubicBezTo>
                  <a:lnTo>
                    <a:pt x="8619" y="6657"/>
                  </a:lnTo>
                  <a:cubicBezTo>
                    <a:pt x="8619" y="6857"/>
                    <a:pt x="8472" y="7033"/>
                    <a:pt x="8272" y="7055"/>
                  </a:cubicBezTo>
                  <a:cubicBezTo>
                    <a:pt x="8258" y="7057"/>
                    <a:pt x="8243" y="7057"/>
                    <a:pt x="8229" y="7057"/>
                  </a:cubicBezTo>
                  <a:cubicBezTo>
                    <a:pt x="8014" y="7057"/>
                    <a:pt x="7837" y="6882"/>
                    <a:pt x="7837" y="6666"/>
                  </a:cubicBezTo>
                  <a:lnTo>
                    <a:pt x="7837" y="6236"/>
                  </a:lnTo>
                  <a:cubicBezTo>
                    <a:pt x="7588" y="6186"/>
                    <a:pt x="7358" y="6087"/>
                    <a:pt x="7153" y="5950"/>
                  </a:cubicBezTo>
                  <a:cubicBezTo>
                    <a:pt x="7093" y="5980"/>
                    <a:pt x="6842" y="6377"/>
                    <a:pt x="6553" y="6377"/>
                  </a:cubicBezTo>
                  <a:cubicBezTo>
                    <a:pt x="6466" y="6377"/>
                    <a:pt x="6376" y="6341"/>
                    <a:pt x="6286" y="6247"/>
                  </a:cubicBezTo>
                  <a:cubicBezTo>
                    <a:pt x="6142" y="6097"/>
                    <a:pt x="6150" y="5848"/>
                    <a:pt x="6298" y="5701"/>
                  </a:cubicBezTo>
                  <a:lnTo>
                    <a:pt x="6601" y="5399"/>
                  </a:lnTo>
                  <a:cubicBezTo>
                    <a:pt x="6465" y="5193"/>
                    <a:pt x="6365" y="4963"/>
                    <a:pt x="6315" y="4714"/>
                  </a:cubicBezTo>
                  <a:lnTo>
                    <a:pt x="5895" y="4714"/>
                  </a:lnTo>
                  <a:cubicBezTo>
                    <a:pt x="5694" y="4714"/>
                    <a:pt x="5517" y="4566"/>
                    <a:pt x="5497" y="4367"/>
                  </a:cubicBezTo>
                  <a:cubicBezTo>
                    <a:pt x="5471" y="4132"/>
                    <a:pt x="5655" y="3933"/>
                    <a:pt x="5885" y="3933"/>
                  </a:cubicBezTo>
                  <a:lnTo>
                    <a:pt x="6315" y="3933"/>
                  </a:lnTo>
                  <a:cubicBezTo>
                    <a:pt x="6366" y="3684"/>
                    <a:pt x="6465" y="3452"/>
                    <a:pt x="6601" y="3248"/>
                  </a:cubicBezTo>
                  <a:lnTo>
                    <a:pt x="6302" y="2949"/>
                  </a:lnTo>
                  <a:cubicBezTo>
                    <a:pt x="6161" y="2808"/>
                    <a:pt x="6140" y="2580"/>
                    <a:pt x="6265" y="2423"/>
                  </a:cubicBezTo>
                  <a:cubicBezTo>
                    <a:pt x="6345" y="2325"/>
                    <a:pt x="6458" y="2276"/>
                    <a:pt x="6571" y="2276"/>
                  </a:cubicBezTo>
                  <a:cubicBezTo>
                    <a:pt x="6671" y="2276"/>
                    <a:pt x="6771" y="2314"/>
                    <a:pt x="6847" y="2391"/>
                  </a:cubicBezTo>
                  <a:lnTo>
                    <a:pt x="7152" y="2696"/>
                  </a:lnTo>
                  <a:cubicBezTo>
                    <a:pt x="7358" y="2560"/>
                    <a:pt x="7588" y="2461"/>
                    <a:pt x="7837" y="2410"/>
                  </a:cubicBezTo>
                  <a:lnTo>
                    <a:pt x="7837" y="1990"/>
                  </a:lnTo>
                  <a:cubicBezTo>
                    <a:pt x="7837" y="1790"/>
                    <a:pt x="7985" y="1614"/>
                    <a:pt x="8184" y="1592"/>
                  </a:cubicBezTo>
                  <a:cubicBezTo>
                    <a:pt x="8199" y="1590"/>
                    <a:pt x="8214" y="1589"/>
                    <a:pt x="8229" y="1589"/>
                  </a:cubicBezTo>
                  <a:close/>
                  <a:moveTo>
                    <a:pt x="2760" y="9401"/>
                  </a:moveTo>
                  <a:cubicBezTo>
                    <a:pt x="3406" y="9401"/>
                    <a:pt x="3933" y="9926"/>
                    <a:pt x="3933" y="10572"/>
                  </a:cubicBezTo>
                  <a:cubicBezTo>
                    <a:pt x="3933" y="11218"/>
                    <a:pt x="3406" y="11744"/>
                    <a:pt x="2760" y="11744"/>
                  </a:cubicBezTo>
                  <a:cubicBezTo>
                    <a:pt x="2114" y="11744"/>
                    <a:pt x="1588" y="11218"/>
                    <a:pt x="1588" y="10572"/>
                  </a:cubicBezTo>
                  <a:cubicBezTo>
                    <a:pt x="1588" y="9926"/>
                    <a:pt x="2114" y="9401"/>
                    <a:pt x="2760" y="9401"/>
                  </a:cubicBezTo>
                  <a:close/>
                  <a:moveTo>
                    <a:pt x="11353" y="10963"/>
                  </a:moveTo>
                  <a:cubicBezTo>
                    <a:pt x="11569" y="10963"/>
                    <a:pt x="11744" y="11138"/>
                    <a:pt x="11744" y="11354"/>
                  </a:cubicBezTo>
                  <a:cubicBezTo>
                    <a:pt x="11744" y="11570"/>
                    <a:pt x="11569" y="11744"/>
                    <a:pt x="11353" y="11744"/>
                  </a:cubicBezTo>
                  <a:cubicBezTo>
                    <a:pt x="11137" y="11744"/>
                    <a:pt x="10962" y="11570"/>
                    <a:pt x="10962" y="11354"/>
                  </a:cubicBezTo>
                  <a:cubicBezTo>
                    <a:pt x="10962" y="11138"/>
                    <a:pt x="11137" y="10963"/>
                    <a:pt x="11353" y="10963"/>
                  </a:cubicBezTo>
                  <a:close/>
                  <a:moveTo>
                    <a:pt x="3950" y="4676"/>
                  </a:moveTo>
                  <a:cubicBezTo>
                    <a:pt x="4129" y="6880"/>
                    <a:pt x="5978" y="8620"/>
                    <a:pt x="8228" y="8620"/>
                  </a:cubicBezTo>
                  <a:cubicBezTo>
                    <a:pt x="9847" y="8620"/>
                    <a:pt x="11258" y="7720"/>
                    <a:pt x="11990" y="6395"/>
                  </a:cubicBezTo>
                  <a:lnTo>
                    <a:pt x="12375" y="9684"/>
                  </a:lnTo>
                  <a:cubicBezTo>
                    <a:pt x="12083" y="9508"/>
                    <a:pt x="11719" y="9401"/>
                    <a:pt x="11353" y="9401"/>
                  </a:cubicBezTo>
                  <a:cubicBezTo>
                    <a:pt x="10277" y="9401"/>
                    <a:pt x="9400" y="10278"/>
                    <a:pt x="9400" y="11354"/>
                  </a:cubicBezTo>
                  <a:cubicBezTo>
                    <a:pt x="9400" y="11796"/>
                    <a:pt x="9552" y="12224"/>
                    <a:pt x="9800" y="12552"/>
                  </a:cubicBezTo>
                  <a:lnTo>
                    <a:pt x="4667" y="12552"/>
                  </a:lnTo>
                  <a:cubicBezTo>
                    <a:pt x="5176" y="12055"/>
                    <a:pt x="5494" y="11338"/>
                    <a:pt x="5494" y="10572"/>
                  </a:cubicBezTo>
                  <a:cubicBezTo>
                    <a:pt x="5494" y="9066"/>
                    <a:pt x="4268" y="7838"/>
                    <a:pt x="2760" y="7838"/>
                  </a:cubicBezTo>
                  <a:cubicBezTo>
                    <a:pt x="2506" y="7838"/>
                    <a:pt x="2266" y="7885"/>
                    <a:pt x="2034" y="7949"/>
                  </a:cubicBezTo>
                  <a:lnTo>
                    <a:pt x="3950" y="4676"/>
                  </a:lnTo>
                  <a:close/>
                  <a:moveTo>
                    <a:pt x="8228" y="1"/>
                  </a:moveTo>
                  <a:cubicBezTo>
                    <a:pt x="6656" y="1"/>
                    <a:pt x="5283" y="877"/>
                    <a:pt x="4533" y="2141"/>
                  </a:cubicBezTo>
                  <a:cubicBezTo>
                    <a:pt x="4490" y="2207"/>
                    <a:pt x="389" y="9153"/>
                    <a:pt x="350" y="9260"/>
                  </a:cubicBezTo>
                  <a:cubicBezTo>
                    <a:pt x="134" y="9652"/>
                    <a:pt x="0" y="10094"/>
                    <a:pt x="0" y="10572"/>
                  </a:cubicBezTo>
                  <a:cubicBezTo>
                    <a:pt x="0" y="12080"/>
                    <a:pt x="1253" y="13332"/>
                    <a:pt x="2760" y="13332"/>
                  </a:cubicBezTo>
                  <a:lnTo>
                    <a:pt x="11353" y="13332"/>
                  </a:lnTo>
                  <a:cubicBezTo>
                    <a:pt x="12430" y="13332"/>
                    <a:pt x="13331" y="12430"/>
                    <a:pt x="13331" y="11354"/>
                  </a:cubicBezTo>
                  <a:cubicBezTo>
                    <a:pt x="13331" y="11194"/>
                    <a:pt x="12508" y="3929"/>
                    <a:pt x="12499" y="3855"/>
                  </a:cubicBezTo>
                  <a:lnTo>
                    <a:pt x="12499" y="3855"/>
                  </a:lnTo>
                  <a:cubicBezTo>
                    <a:pt x="12499" y="3852"/>
                    <a:pt x="12497" y="3850"/>
                    <a:pt x="12496" y="3847"/>
                  </a:cubicBezTo>
                  <a:cubicBezTo>
                    <a:pt x="12258" y="1701"/>
                    <a:pt x="10436" y="1"/>
                    <a:pt x="8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41"/>
          <p:cNvGrpSpPr/>
          <p:nvPr/>
        </p:nvGrpSpPr>
        <p:grpSpPr>
          <a:xfrm>
            <a:off x="950309" y="1890997"/>
            <a:ext cx="372328" cy="420913"/>
            <a:chOff x="2353331" y="2090612"/>
            <a:chExt cx="333298" cy="376791"/>
          </a:xfrm>
        </p:grpSpPr>
        <p:sp>
          <p:nvSpPr>
            <p:cNvPr id="395" name="Google Shape;395;p41"/>
            <p:cNvSpPr/>
            <p:nvPr/>
          </p:nvSpPr>
          <p:spPr>
            <a:xfrm>
              <a:off x="2353331" y="2098864"/>
              <a:ext cx="123298" cy="184623"/>
            </a:xfrm>
            <a:custGeom>
              <a:avLst/>
              <a:gdLst/>
              <a:ahLst/>
              <a:cxnLst/>
              <a:rect l="l" t="t" r="r" b="b"/>
              <a:pathLst>
                <a:path w="4363" h="6533" extrusionOk="0">
                  <a:moveTo>
                    <a:pt x="2318" y="1"/>
                  </a:moveTo>
                  <a:lnTo>
                    <a:pt x="153" y="2167"/>
                  </a:lnTo>
                  <a:cubicBezTo>
                    <a:pt x="20" y="2299"/>
                    <a:pt x="0" y="2504"/>
                    <a:pt x="104" y="2660"/>
                  </a:cubicBezTo>
                  <a:lnTo>
                    <a:pt x="2668" y="6533"/>
                  </a:lnTo>
                  <a:cubicBezTo>
                    <a:pt x="2824" y="6339"/>
                    <a:pt x="3037" y="6193"/>
                    <a:pt x="3279" y="6129"/>
                  </a:cubicBezTo>
                  <a:cubicBezTo>
                    <a:pt x="3379" y="6102"/>
                    <a:pt x="3481" y="6089"/>
                    <a:pt x="3582" y="6089"/>
                  </a:cubicBezTo>
                  <a:cubicBezTo>
                    <a:pt x="3712" y="6089"/>
                    <a:pt x="3841" y="6111"/>
                    <a:pt x="3965" y="6154"/>
                  </a:cubicBezTo>
                  <a:cubicBezTo>
                    <a:pt x="4017" y="5884"/>
                    <a:pt x="4161" y="5649"/>
                    <a:pt x="4363" y="5480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2563303" y="2098864"/>
              <a:ext cx="123327" cy="184623"/>
            </a:xfrm>
            <a:custGeom>
              <a:avLst/>
              <a:gdLst/>
              <a:ahLst/>
              <a:cxnLst/>
              <a:rect l="l" t="t" r="r" b="b"/>
              <a:pathLst>
                <a:path w="4364" h="6533" extrusionOk="0">
                  <a:moveTo>
                    <a:pt x="2045" y="1"/>
                  </a:moveTo>
                  <a:lnTo>
                    <a:pt x="1" y="5480"/>
                  </a:lnTo>
                  <a:cubicBezTo>
                    <a:pt x="202" y="5649"/>
                    <a:pt x="348" y="5884"/>
                    <a:pt x="399" y="6154"/>
                  </a:cubicBezTo>
                  <a:cubicBezTo>
                    <a:pt x="524" y="6110"/>
                    <a:pt x="655" y="6089"/>
                    <a:pt x="783" y="6089"/>
                  </a:cubicBezTo>
                  <a:cubicBezTo>
                    <a:pt x="885" y="6089"/>
                    <a:pt x="986" y="6102"/>
                    <a:pt x="1082" y="6128"/>
                  </a:cubicBezTo>
                  <a:cubicBezTo>
                    <a:pt x="1326" y="6193"/>
                    <a:pt x="1539" y="6339"/>
                    <a:pt x="1695" y="6533"/>
                  </a:cubicBezTo>
                  <a:lnTo>
                    <a:pt x="4260" y="2659"/>
                  </a:lnTo>
                  <a:cubicBezTo>
                    <a:pt x="4363" y="2504"/>
                    <a:pt x="4343" y="2299"/>
                    <a:pt x="4212" y="2167"/>
                  </a:cubicBez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2439326" y="2090612"/>
              <a:ext cx="161308" cy="66270"/>
            </a:xfrm>
            <a:custGeom>
              <a:avLst/>
              <a:gdLst/>
              <a:ahLst/>
              <a:cxnLst/>
              <a:rect l="l" t="t" r="r" b="b"/>
              <a:pathLst>
                <a:path w="5708" h="2345" extrusionOk="0">
                  <a:moveTo>
                    <a:pt x="0" y="1"/>
                  </a:moveTo>
                  <a:lnTo>
                    <a:pt x="879" y="2344"/>
                  </a:lnTo>
                  <a:lnTo>
                    <a:pt x="4829" y="2344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2419827" y="2267972"/>
              <a:ext cx="200279" cy="199431"/>
            </a:xfrm>
            <a:custGeom>
              <a:avLst/>
              <a:gdLst/>
              <a:ahLst/>
              <a:cxnLst/>
              <a:rect l="l" t="t" r="r" b="b"/>
              <a:pathLst>
                <a:path w="7087" h="7057" extrusionOk="0">
                  <a:moveTo>
                    <a:pt x="3544" y="2344"/>
                  </a:moveTo>
                  <a:cubicBezTo>
                    <a:pt x="4190" y="2344"/>
                    <a:pt x="4716" y="2869"/>
                    <a:pt x="4716" y="3516"/>
                  </a:cubicBezTo>
                  <a:cubicBezTo>
                    <a:pt x="4716" y="4162"/>
                    <a:pt x="4190" y="4687"/>
                    <a:pt x="3544" y="4687"/>
                  </a:cubicBezTo>
                  <a:cubicBezTo>
                    <a:pt x="2898" y="4687"/>
                    <a:pt x="2371" y="4162"/>
                    <a:pt x="2371" y="3516"/>
                  </a:cubicBezTo>
                  <a:cubicBezTo>
                    <a:pt x="2371" y="2869"/>
                    <a:pt x="2898" y="2344"/>
                    <a:pt x="3544" y="2344"/>
                  </a:cubicBezTo>
                  <a:close/>
                  <a:moveTo>
                    <a:pt x="2762" y="1"/>
                  </a:moveTo>
                  <a:cubicBezTo>
                    <a:pt x="2546" y="1"/>
                    <a:pt x="2371" y="176"/>
                    <a:pt x="2371" y="391"/>
                  </a:cubicBezTo>
                  <a:lnTo>
                    <a:pt x="2371" y="1056"/>
                  </a:lnTo>
                  <a:cubicBezTo>
                    <a:pt x="2243" y="1118"/>
                    <a:pt x="2119" y="1190"/>
                    <a:pt x="2001" y="1272"/>
                  </a:cubicBezTo>
                  <a:lnTo>
                    <a:pt x="1424" y="938"/>
                  </a:lnTo>
                  <a:cubicBezTo>
                    <a:pt x="1363" y="904"/>
                    <a:pt x="1295" y="886"/>
                    <a:pt x="1226" y="886"/>
                  </a:cubicBezTo>
                  <a:cubicBezTo>
                    <a:pt x="1193" y="886"/>
                    <a:pt x="1160" y="890"/>
                    <a:pt x="1128" y="899"/>
                  </a:cubicBezTo>
                  <a:cubicBezTo>
                    <a:pt x="1027" y="927"/>
                    <a:pt x="942" y="992"/>
                    <a:pt x="890" y="1081"/>
                  </a:cubicBezTo>
                  <a:lnTo>
                    <a:pt x="108" y="2434"/>
                  </a:lnTo>
                  <a:cubicBezTo>
                    <a:pt x="0" y="2621"/>
                    <a:pt x="65" y="2860"/>
                    <a:pt x="253" y="2968"/>
                  </a:cubicBezTo>
                  <a:lnTo>
                    <a:pt x="820" y="3296"/>
                  </a:lnTo>
                  <a:cubicBezTo>
                    <a:pt x="813" y="3369"/>
                    <a:pt x="810" y="3442"/>
                    <a:pt x="810" y="3516"/>
                  </a:cubicBezTo>
                  <a:cubicBezTo>
                    <a:pt x="810" y="3589"/>
                    <a:pt x="813" y="3663"/>
                    <a:pt x="820" y="3735"/>
                  </a:cubicBezTo>
                  <a:lnTo>
                    <a:pt x="253" y="4063"/>
                  </a:lnTo>
                  <a:cubicBezTo>
                    <a:pt x="65" y="4171"/>
                    <a:pt x="0" y="4410"/>
                    <a:pt x="108" y="4597"/>
                  </a:cubicBezTo>
                  <a:lnTo>
                    <a:pt x="890" y="5950"/>
                  </a:lnTo>
                  <a:cubicBezTo>
                    <a:pt x="963" y="6076"/>
                    <a:pt x="1094" y="6144"/>
                    <a:pt x="1228" y="6144"/>
                  </a:cubicBezTo>
                  <a:cubicBezTo>
                    <a:pt x="1295" y="6144"/>
                    <a:pt x="1362" y="6127"/>
                    <a:pt x="1424" y="6093"/>
                  </a:cubicBezTo>
                  <a:lnTo>
                    <a:pt x="2001" y="5760"/>
                  </a:lnTo>
                  <a:cubicBezTo>
                    <a:pt x="2119" y="5842"/>
                    <a:pt x="2243" y="5913"/>
                    <a:pt x="2371" y="5974"/>
                  </a:cubicBezTo>
                  <a:lnTo>
                    <a:pt x="2371" y="6667"/>
                  </a:lnTo>
                  <a:cubicBezTo>
                    <a:pt x="2371" y="6883"/>
                    <a:pt x="2546" y="7056"/>
                    <a:pt x="2762" y="7056"/>
                  </a:cubicBezTo>
                  <a:lnTo>
                    <a:pt x="4325" y="7056"/>
                  </a:lnTo>
                  <a:cubicBezTo>
                    <a:pt x="4541" y="7056"/>
                    <a:pt x="4716" y="6883"/>
                    <a:pt x="4716" y="6667"/>
                  </a:cubicBezTo>
                  <a:lnTo>
                    <a:pt x="4716" y="5974"/>
                  </a:lnTo>
                  <a:cubicBezTo>
                    <a:pt x="4844" y="5913"/>
                    <a:pt x="4968" y="5842"/>
                    <a:pt x="5086" y="5760"/>
                  </a:cubicBezTo>
                  <a:lnTo>
                    <a:pt x="5664" y="6093"/>
                  </a:lnTo>
                  <a:cubicBezTo>
                    <a:pt x="5725" y="6128"/>
                    <a:pt x="5792" y="6145"/>
                    <a:pt x="5859" y="6145"/>
                  </a:cubicBezTo>
                  <a:cubicBezTo>
                    <a:pt x="5992" y="6145"/>
                    <a:pt x="6124" y="6077"/>
                    <a:pt x="6197" y="5950"/>
                  </a:cubicBezTo>
                  <a:lnTo>
                    <a:pt x="6979" y="4597"/>
                  </a:lnTo>
                  <a:cubicBezTo>
                    <a:pt x="7087" y="4410"/>
                    <a:pt x="7023" y="4171"/>
                    <a:pt x="6836" y="4063"/>
                  </a:cubicBezTo>
                  <a:lnTo>
                    <a:pt x="6267" y="3735"/>
                  </a:lnTo>
                  <a:cubicBezTo>
                    <a:pt x="6275" y="3663"/>
                    <a:pt x="6278" y="3589"/>
                    <a:pt x="6278" y="3516"/>
                  </a:cubicBezTo>
                  <a:cubicBezTo>
                    <a:pt x="6278" y="3442"/>
                    <a:pt x="6275" y="3369"/>
                    <a:pt x="6267" y="3296"/>
                  </a:cubicBezTo>
                  <a:lnTo>
                    <a:pt x="6836" y="2968"/>
                  </a:lnTo>
                  <a:cubicBezTo>
                    <a:pt x="7023" y="2860"/>
                    <a:pt x="7087" y="2622"/>
                    <a:pt x="6979" y="2434"/>
                  </a:cubicBezTo>
                  <a:lnTo>
                    <a:pt x="6197" y="1081"/>
                  </a:lnTo>
                  <a:cubicBezTo>
                    <a:pt x="6124" y="955"/>
                    <a:pt x="5993" y="886"/>
                    <a:pt x="5858" y="886"/>
                  </a:cubicBezTo>
                  <a:cubicBezTo>
                    <a:pt x="5792" y="886"/>
                    <a:pt x="5725" y="903"/>
                    <a:pt x="5664" y="938"/>
                  </a:cubicBezTo>
                  <a:lnTo>
                    <a:pt x="5086" y="1272"/>
                  </a:lnTo>
                  <a:cubicBezTo>
                    <a:pt x="4968" y="1190"/>
                    <a:pt x="4844" y="1118"/>
                    <a:pt x="4716" y="1056"/>
                  </a:cubicBezTo>
                  <a:lnTo>
                    <a:pt x="4716" y="391"/>
                  </a:lnTo>
                  <a:cubicBezTo>
                    <a:pt x="4716" y="176"/>
                    <a:pt x="4541" y="1"/>
                    <a:pt x="4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B09C788-B470-6DF0-BD92-7857D6BCDCD4}"/>
              </a:ext>
            </a:extLst>
          </p:cNvPr>
          <p:cNvSpPr/>
          <p:nvPr/>
        </p:nvSpPr>
        <p:spPr>
          <a:xfrm>
            <a:off x="5389756" y="1649137"/>
            <a:ext cx="1605776" cy="8287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latin typeface="Poppins" panose="00000500000000000000" pitchFamily="2" charset="0"/>
                <a:cs typeface="Poppins" panose="00000500000000000000" pitchFamily="2" charset="0"/>
              </a:rPr>
              <a:t>CLASSIFIER 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CC00D71E-745D-AE8C-F0CF-CFD11C8C9AE3}"/>
              </a:ext>
            </a:extLst>
          </p:cNvPr>
          <p:cNvCxnSpPr>
            <a:cxnSpLocks/>
          </p:cNvCxnSpPr>
          <p:nvPr/>
        </p:nvCxnSpPr>
        <p:spPr>
          <a:xfrm>
            <a:off x="4839629" y="2089126"/>
            <a:ext cx="4757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41C5133-DFD2-1475-1550-5414E76CB309}"/>
              </a:ext>
            </a:extLst>
          </p:cNvPr>
          <p:cNvCxnSpPr>
            <a:cxnSpLocks/>
          </p:cNvCxnSpPr>
          <p:nvPr/>
        </p:nvCxnSpPr>
        <p:spPr>
          <a:xfrm>
            <a:off x="7095897" y="2093652"/>
            <a:ext cx="4757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5D74492-38D4-D564-7E27-CE653483B690}"/>
              </a:ext>
            </a:extLst>
          </p:cNvPr>
          <p:cNvSpPr txBox="1"/>
          <p:nvPr/>
        </p:nvSpPr>
        <p:spPr>
          <a:xfrm>
            <a:off x="3683621" y="1923739"/>
            <a:ext cx="123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Poppins" panose="00000500000000000000" pitchFamily="2" charset="0"/>
                <a:cs typeface="Poppins" panose="00000500000000000000" pitchFamily="2" charset="0"/>
              </a:rPr>
              <a:t>RGB image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FBBCDF-501E-32C4-63DF-D970113FE14A}"/>
              </a:ext>
            </a:extLst>
          </p:cNvPr>
          <p:cNvSpPr txBox="1"/>
          <p:nvPr/>
        </p:nvSpPr>
        <p:spPr>
          <a:xfrm>
            <a:off x="7622975" y="1839038"/>
            <a:ext cx="123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Poppins" panose="00000500000000000000" pitchFamily="2" charset="0"/>
                <a:cs typeface="Poppins" panose="00000500000000000000" pitchFamily="2" charset="0"/>
              </a:rPr>
              <a:t>Traffic </a:t>
            </a:r>
            <a:r>
              <a:rPr lang="fr-FR" b="1" dirty="0" err="1">
                <a:latin typeface="Poppins" panose="00000500000000000000" pitchFamily="2" charset="0"/>
                <a:cs typeface="Poppins" panose="00000500000000000000" pitchFamily="2" charset="0"/>
              </a:rPr>
              <a:t>Sign</a:t>
            </a:r>
            <a:r>
              <a:rPr lang="fr-FR" b="1" dirty="0">
                <a:latin typeface="Poppins" panose="00000500000000000000" pitchFamily="2" charset="0"/>
                <a:cs typeface="Poppins" panose="00000500000000000000" pitchFamily="2" charset="0"/>
              </a:rPr>
              <a:t> Class Label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BCF9278-F3F2-72FD-32BE-703C4AE7E8E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36526" y="3023472"/>
            <a:ext cx="496885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Illumination changes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Motion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blur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imbalance</a:t>
            </a:r>
            <a:endParaRPr lang="fr-FR" altLang="fr-FR" sz="1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High inter-class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similarity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Real-time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constraints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747355-852E-A175-765C-B130F3DAA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82" y="99663"/>
            <a:ext cx="2594517" cy="651059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6323846-59B7-41E1-BFEA-F5A7ABEEE5E3}"/>
              </a:ext>
            </a:extLst>
          </p:cNvPr>
          <p:cNvSpPr txBox="1">
            <a:spLocks/>
          </p:cNvSpPr>
          <p:nvPr/>
        </p:nvSpPr>
        <p:spPr>
          <a:xfrm>
            <a:off x="8581291" y="4686301"/>
            <a:ext cx="338504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4</a:t>
            </a:fld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C61E98E-1B53-E448-3973-049B69E3F15F}"/>
              </a:ext>
            </a:extLst>
          </p:cNvPr>
          <p:cNvSpPr/>
          <p:nvPr/>
        </p:nvSpPr>
        <p:spPr>
          <a:xfrm>
            <a:off x="4166840" y="4575537"/>
            <a:ext cx="4977160" cy="5679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C7F410F-F8C7-85F7-1B5E-9CCE9399572D}"/>
              </a:ext>
            </a:extLst>
          </p:cNvPr>
          <p:cNvGrpSpPr/>
          <p:nvPr/>
        </p:nvGrpSpPr>
        <p:grpSpPr>
          <a:xfrm>
            <a:off x="6831980" y="225679"/>
            <a:ext cx="2200507" cy="624522"/>
            <a:chOff x="6263287" y="141195"/>
            <a:chExt cx="2858411" cy="816935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DB1C1FD-E084-1410-1E01-D504BC7F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287" y="141195"/>
              <a:ext cx="2109399" cy="695004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BE51F09-D83D-19D8-94D4-082683DF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833" y="141195"/>
              <a:ext cx="938865" cy="816935"/>
            </a:xfrm>
            <a:prstGeom prst="rect">
              <a:avLst/>
            </a:prstGeom>
          </p:spPr>
        </p:pic>
      </p:grpSp>
      <p:sp>
        <p:nvSpPr>
          <p:cNvPr id="11" name="Google Shape;377;p40">
            <a:extLst>
              <a:ext uri="{FF2B5EF4-FFF2-40B4-BE49-F238E27FC236}">
                <a16:creationId xmlns:a16="http://schemas.microsoft.com/office/drawing/2014/main" id="{42009682-00EC-E677-54DE-CE219A1B54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2628" y="426776"/>
            <a:ext cx="7198743" cy="400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Datasets Used </a:t>
            </a:r>
            <a:endParaRPr sz="3600" dirty="0"/>
          </a:p>
        </p:txBody>
      </p:sp>
      <p:sp>
        <p:nvSpPr>
          <p:cNvPr id="15" name="Google Shape;445;p43">
            <a:extLst>
              <a:ext uri="{FF2B5EF4-FFF2-40B4-BE49-F238E27FC236}">
                <a16:creationId xmlns:a16="http://schemas.microsoft.com/office/drawing/2014/main" id="{7E856E63-6E45-773C-35CB-493F4931F87A}"/>
              </a:ext>
            </a:extLst>
          </p:cNvPr>
          <p:cNvSpPr txBox="1">
            <a:spLocks/>
          </p:cNvSpPr>
          <p:nvPr/>
        </p:nvSpPr>
        <p:spPr>
          <a:xfrm>
            <a:off x="456976" y="1851151"/>
            <a:ext cx="3549600" cy="96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fr-FR" sz="1100" dirty="0"/>
              <a:t>≈ </a:t>
            </a:r>
            <a:r>
              <a:rPr lang="fr-FR" altLang="fr-FR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39,000 training images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fr-FR" sz="1100" dirty="0"/>
              <a:t>≈ </a:t>
            </a:r>
            <a:r>
              <a:rPr lang="fr-FR" altLang="fr-FR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12,600 </a:t>
            </a:r>
            <a:r>
              <a:rPr lang="fr-FR" altLang="fr-FR" sz="11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testing</a:t>
            </a:r>
            <a:r>
              <a:rPr lang="fr-FR" altLang="fr-FR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images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fr-FR" altLang="fr-FR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43 classes</a:t>
            </a:r>
          </a:p>
        </p:txBody>
      </p:sp>
      <p:sp>
        <p:nvSpPr>
          <p:cNvPr id="16" name="Google Shape;449;p43">
            <a:extLst>
              <a:ext uri="{FF2B5EF4-FFF2-40B4-BE49-F238E27FC236}">
                <a16:creationId xmlns:a16="http://schemas.microsoft.com/office/drawing/2014/main" id="{400F35B5-4721-1F18-904B-940E38641448}"/>
              </a:ext>
            </a:extLst>
          </p:cNvPr>
          <p:cNvSpPr txBox="1">
            <a:spLocks/>
          </p:cNvSpPr>
          <p:nvPr/>
        </p:nvSpPr>
        <p:spPr>
          <a:xfrm>
            <a:off x="143853" y="1485723"/>
            <a:ext cx="5115805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German Traffic Sign Recognition Benchmark (GTSRB)</a:t>
            </a:r>
            <a:endParaRPr lang="fr-FR" sz="12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322616E-7E88-9F2B-0094-1A4C16ADFAE5}"/>
              </a:ext>
            </a:extLst>
          </p:cNvPr>
          <p:cNvGrpSpPr/>
          <p:nvPr/>
        </p:nvGrpSpPr>
        <p:grpSpPr>
          <a:xfrm>
            <a:off x="79034" y="3312581"/>
            <a:ext cx="5308655" cy="1130594"/>
            <a:chOff x="549014" y="3354104"/>
            <a:chExt cx="5308655" cy="1410913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4200BE13-F6B3-AA28-9D21-86CEEFEDC206}"/>
                </a:ext>
              </a:extLst>
            </p:cNvPr>
            <p:cNvGrpSpPr/>
            <p:nvPr/>
          </p:nvGrpSpPr>
          <p:grpSpPr>
            <a:xfrm>
              <a:off x="549014" y="3354104"/>
              <a:ext cx="5308655" cy="1408683"/>
              <a:chOff x="549014" y="3354104"/>
              <a:chExt cx="5308655" cy="1408683"/>
            </a:xfrm>
          </p:grpSpPr>
          <p:sp>
            <p:nvSpPr>
              <p:cNvPr id="22" name="Google Shape;449;p43">
                <a:extLst>
                  <a:ext uri="{FF2B5EF4-FFF2-40B4-BE49-F238E27FC236}">
                    <a16:creationId xmlns:a16="http://schemas.microsoft.com/office/drawing/2014/main" id="{78BF31D4-2929-D27A-EA56-1A423C8F6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14" y="3354104"/>
                <a:ext cx="5308655" cy="375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fr-FR" sz="12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BelgiumTS Dataset ( </a:t>
                </a:r>
                <a:r>
                  <a:rPr lang="fr-FR" altLang="fr-FR" sz="1200" b="1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Used</a:t>
                </a:r>
                <a:r>
                  <a:rPr lang="fr-FR" altLang="fr-FR" sz="1200" b="1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for Multi model comparaison</a:t>
                </a:r>
                <a:r>
                  <a:rPr lang="fr-FR" sz="12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)</a:t>
                </a:r>
              </a:p>
            </p:txBody>
          </p:sp>
          <p:sp>
            <p:nvSpPr>
              <p:cNvPr id="23" name="Google Shape;445;p43">
                <a:extLst>
                  <a:ext uri="{FF2B5EF4-FFF2-40B4-BE49-F238E27FC236}">
                    <a16:creationId xmlns:a16="http://schemas.microsoft.com/office/drawing/2014/main" id="{161134B8-69D9-8A4D-F0B0-6A93DD9122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12" y="3554987"/>
                <a:ext cx="3549600" cy="1207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2F61919-521D-EFDC-E6E8-D6FFD1DB5E0C}"/>
                </a:ext>
              </a:extLst>
            </p:cNvPr>
            <p:cNvSpPr txBox="1"/>
            <p:nvPr/>
          </p:nvSpPr>
          <p:spPr>
            <a:xfrm>
              <a:off x="831512" y="3729104"/>
              <a:ext cx="3740488" cy="1035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Font typeface="Arial" panose="020B0604020202020204" pitchFamily="34" charset="0"/>
                <a:buChar char="•"/>
              </a:pPr>
              <a:r>
                <a:rPr lang="fr-FR" altLang="fr-FR" sz="11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62 classes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Poppins" panose="00000500000000000000" pitchFamily="2" charset="0"/>
                  <a:cs typeface="Poppins" panose="00000500000000000000" pitchFamily="2" charset="0"/>
                </a:rPr>
                <a:t>≈ 4,500 training images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Poppins" panose="00000500000000000000" pitchFamily="2" charset="0"/>
                  <a:cs typeface="Poppins" panose="00000500000000000000" pitchFamily="2" charset="0"/>
                </a:rPr>
                <a:t>≈ 2,500 </a:t>
              </a:r>
              <a:r>
                <a:rPr lang="fr-FR" sz="1100" dirty="0" err="1">
                  <a:latin typeface="Poppins" panose="00000500000000000000" pitchFamily="2" charset="0"/>
                  <a:cs typeface="Poppins" panose="00000500000000000000" pitchFamily="2" charset="0"/>
                </a:rPr>
                <a:t>testing</a:t>
              </a:r>
              <a:r>
                <a:rPr lang="fr-FR" sz="1100" dirty="0">
                  <a:latin typeface="Poppins" panose="00000500000000000000" pitchFamily="2" charset="0"/>
                  <a:cs typeface="Poppins" panose="00000500000000000000" pitchFamily="2" charset="0"/>
                </a:rPr>
                <a:t> images</a:t>
              </a:r>
              <a:endParaRPr lang="fr-FR" altLang="fr-FR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4B147AF2-7D9C-5E28-A0BC-9A807B68EFAC}"/>
              </a:ext>
            </a:extLst>
          </p:cNvPr>
          <p:cNvGrpSpPr/>
          <p:nvPr/>
        </p:nvGrpSpPr>
        <p:grpSpPr>
          <a:xfrm>
            <a:off x="4985579" y="1316124"/>
            <a:ext cx="3740489" cy="2296952"/>
            <a:chOff x="5345093" y="2669614"/>
            <a:chExt cx="4022762" cy="2443741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BEDD1BFF-72C5-9EC2-BDD3-6A2377E40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5093" y="2669614"/>
              <a:ext cx="1554124" cy="1610982"/>
            </a:xfrm>
            <a:prstGeom prst="rect">
              <a:avLst/>
            </a:prstGeom>
          </p:spPr>
        </p:pic>
        <p:pic>
          <p:nvPicPr>
            <p:cNvPr id="31" name="Image 30" descr="Une image contenant bâtiment, Panneau de signalisation, signalisation, stop&#10;&#10;Le contenu généré par l’IA peut être incorrect.">
              <a:extLst>
                <a:ext uri="{FF2B5EF4-FFF2-40B4-BE49-F238E27FC236}">
                  <a16:creationId xmlns:a16="http://schemas.microsoft.com/office/drawing/2014/main" id="{35594E58-4372-C3B5-CCE6-ED13894E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812" y="4303730"/>
              <a:ext cx="790575" cy="809625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355109B-1D55-98E3-0A13-1BE8AE655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9365" y="4046555"/>
              <a:ext cx="1133475" cy="1066800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D40DFA11-08FC-E871-0066-F90F45E5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609" y="4559125"/>
              <a:ext cx="617211" cy="554230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0B428B6-BB26-4392-C654-D1188C268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6145" y="3764989"/>
              <a:ext cx="1321710" cy="1339571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EE22ECCC-B321-22CD-11CE-77C1783F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595" y="2699759"/>
              <a:ext cx="1028700" cy="1066800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53D61683-2EF8-7156-C457-7534EDBF4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235" y="2739951"/>
              <a:ext cx="1028699" cy="970744"/>
            </a:xfrm>
            <a:prstGeom prst="rect">
              <a:avLst/>
            </a:prstGeom>
          </p:spPr>
        </p:pic>
      </p:grpSp>
      <p:pic>
        <p:nvPicPr>
          <p:cNvPr id="42" name="Google Shape;357;p37">
            <a:extLst>
              <a:ext uri="{FF2B5EF4-FFF2-40B4-BE49-F238E27FC236}">
                <a16:creationId xmlns:a16="http://schemas.microsoft.com/office/drawing/2014/main" id="{4D17333A-84F1-D103-2EFC-B06AE3A6516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-470973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72E89ED6-AE61-ED72-274B-B24C80133D1E}"/>
              </a:ext>
            </a:extLst>
          </p:cNvPr>
          <p:cNvGrpSpPr/>
          <p:nvPr/>
        </p:nvGrpSpPr>
        <p:grpSpPr>
          <a:xfrm>
            <a:off x="5217400" y="3842206"/>
            <a:ext cx="3173299" cy="898343"/>
            <a:chOff x="1145247" y="831285"/>
            <a:chExt cx="3952662" cy="1286619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4439E7DB-FC3F-5D1C-47FC-4BB190C38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245" y="831285"/>
              <a:ext cx="1266825" cy="1285875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712DFD72-224B-9A40-CBC0-9C9CC7145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247" y="831285"/>
              <a:ext cx="1254890" cy="1285875"/>
            </a:xfrm>
            <a:prstGeom prst="rect">
              <a:avLst/>
            </a:prstGeom>
          </p:spPr>
        </p:pic>
        <p:pic>
          <p:nvPicPr>
            <p:cNvPr id="40" name="Image 39" descr="Une image contenant texte, plein air, Panneau de signalisation, signalisation&#10;&#10;Le contenu généré par l’IA peut être incorrect.">
              <a:extLst>
                <a:ext uri="{FF2B5EF4-FFF2-40B4-BE49-F238E27FC236}">
                  <a16:creationId xmlns:a16="http://schemas.microsoft.com/office/drawing/2014/main" id="{DF870BEC-49A8-73A2-A88D-BDC3049C9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084" y="831285"/>
              <a:ext cx="1266825" cy="1286619"/>
            </a:xfrm>
            <a:prstGeom prst="rect">
              <a:avLst/>
            </a:prstGeom>
          </p:spPr>
        </p:pic>
      </p:grp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F833F96-9B0D-49B1-B03D-03D502F30A6A}"/>
              </a:ext>
            </a:extLst>
          </p:cNvPr>
          <p:cNvSpPr txBox="1">
            <a:spLocks/>
          </p:cNvSpPr>
          <p:nvPr/>
        </p:nvSpPr>
        <p:spPr>
          <a:xfrm>
            <a:off x="8581291" y="4686301"/>
            <a:ext cx="338504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5</a:t>
            </a:fld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9E680024-DC15-AA9A-B9B9-7BD8E54B9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03603AF9-0694-35B3-AF3C-1F5593F9E1AF}"/>
              </a:ext>
            </a:extLst>
          </p:cNvPr>
          <p:cNvGrpSpPr/>
          <p:nvPr/>
        </p:nvGrpSpPr>
        <p:grpSpPr>
          <a:xfrm>
            <a:off x="6771644" y="222969"/>
            <a:ext cx="2267415" cy="617089"/>
            <a:chOff x="6263287" y="141195"/>
            <a:chExt cx="2858411" cy="816935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EF67941-D774-38CA-CABE-5B9B2EF1A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287" y="141195"/>
              <a:ext cx="2109399" cy="695004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2C4E08F-414D-1577-C38A-D22C8C469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833" y="141195"/>
              <a:ext cx="938865" cy="816935"/>
            </a:xfrm>
            <a:prstGeom prst="rect">
              <a:avLst/>
            </a:prstGeom>
          </p:spPr>
        </p:pic>
      </p:grpSp>
      <p:sp>
        <p:nvSpPr>
          <p:cNvPr id="11" name="Google Shape;377;p40">
            <a:extLst>
              <a:ext uri="{FF2B5EF4-FFF2-40B4-BE49-F238E27FC236}">
                <a16:creationId xmlns:a16="http://schemas.microsoft.com/office/drawing/2014/main" id="{C8CE40A3-1307-C667-01BF-B5766CFCE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9799" y="403349"/>
            <a:ext cx="7048480" cy="390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 Processing   </a:t>
            </a:r>
            <a:endParaRPr sz="3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D298E8-F9F3-FBE2-1837-545F1B6DE052}"/>
              </a:ext>
            </a:extLst>
          </p:cNvPr>
          <p:cNvSpPr txBox="1"/>
          <p:nvPr/>
        </p:nvSpPr>
        <p:spPr>
          <a:xfrm>
            <a:off x="711894" y="1168939"/>
            <a:ext cx="3146428" cy="148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Standardization</a:t>
            </a:r>
            <a:r>
              <a:rPr lang="fr-FR" sz="1600" b="1" dirty="0">
                <a:latin typeface="Poppins" panose="00000500000000000000" pitchFamily="2" charset="0"/>
                <a:cs typeface="Poppins" panose="00000500000000000000" pitchFamily="2" charset="0"/>
              </a:rPr>
              <a:t> Pipeline</a:t>
            </a:r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Resize to 32×32 pixels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err="1">
                <a:latin typeface="Poppins" panose="00000500000000000000" pitchFamily="2" charset="0"/>
                <a:cs typeface="Poppins" panose="00000500000000000000" pitchFamily="2" charset="0"/>
              </a:rPr>
              <a:t>Normalize</a:t>
            </a:r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 pixel values to [0, 1]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Convert to tensors (C,H,W)</a:t>
            </a:r>
            <a:endParaRPr lang="fr-FR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D79857-1143-B87C-CB4E-FB258172C35D}"/>
              </a:ext>
            </a:extLst>
          </p:cNvPr>
          <p:cNvSpPr txBox="1"/>
          <p:nvPr/>
        </p:nvSpPr>
        <p:spPr>
          <a:xfrm>
            <a:off x="5031587" y="1168939"/>
            <a:ext cx="4007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1600" b="1" dirty="0">
                <a:latin typeface="Poppins" panose="00000500000000000000" pitchFamily="2" charset="0"/>
                <a:cs typeface="Poppins" panose="00000500000000000000" pitchFamily="2" charset="0"/>
              </a:rPr>
              <a:t>Data Augmentation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fr-FR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Minority</a:t>
            </a:r>
            <a:r>
              <a:rPr lang="fr-FR" altLang="fr-FR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class duplication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fr-FR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Each</a:t>
            </a:r>
            <a:r>
              <a:rPr lang="fr-FR" altLang="fr-FR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duplicate </a:t>
            </a:r>
            <a:r>
              <a:rPr lang="fr-FR" altLang="fr-FR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receives</a:t>
            </a:r>
            <a:r>
              <a:rPr lang="fr-FR" altLang="fr-FR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altLang="fr-FR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random</a:t>
            </a:r>
            <a:r>
              <a:rPr lang="fr-FR" altLang="fr-FR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augmentation: 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   *  Rotation: ±45°</a:t>
            </a:r>
          </a:p>
          <a:p>
            <a:pPr algn="just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   *  Brightness / Contrast: ±20%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1F650B4-2067-2919-340B-27CDE25946C0}"/>
                  </a:ext>
                </a:extLst>
              </p:cNvPr>
              <p:cNvSpPr txBox="1"/>
              <p:nvPr/>
            </p:nvSpPr>
            <p:spPr>
              <a:xfrm>
                <a:off x="1960091" y="2769377"/>
                <a:ext cx="5327895" cy="1685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fr-FR" sz="16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Data </a:t>
                </a:r>
                <a:r>
                  <a:rPr lang="fr-FR" sz="1600" b="1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Splitting</a:t>
                </a:r>
                <a:r>
                  <a:rPr lang="fr-FR" sz="16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 and Balance</a:t>
                </a:r>
              </a:p>
              <a:p>
                <a:pPr lvl="0" algn="just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Char char="•"/>
                </a:pPr>
                <a:r>
                  <a:rPr lang="fr-FR" altLang="fr-FR" sz="1200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Stratified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altLang="fr-FR" sz="1200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random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sampling </a:t>
                </a:r>
                <a:r>
                  <a:rPr lang="fr-FR" altLang="fr-FR" sz="1200" b="1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1" i="1" smtClean="0">
                            <a:latin typeface="Cambria Math" panose="02040503050406030204" pitchFamily="18" charset="0"/>
                          </a:rPr>
                          <m:t>              </m:t>
                        </m:r>
                        <m:r>
                          <a:rPr lang="fr-F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fr-FR" sz="1200" b="1" i="1" smtClean="0">
                            <a:latin typeface="Cambria Math" panose="02040503050406030204" pitchFamily="18" charset="0"/>
                          </a:rPr>
                          <m:t>𝒕𝒓𝒂𝒊𝒏</m:t>
                        </m:r>
                      </m:sub>
                    </m:sSub>
                    <m:r>
                      <m:rPr>
                        <m:nor/>
                      </m:rPr>
                      <a:rPr lang="fr-FR" sz="1200" b="1" i="0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(</m:t>
                    </m:r>
                    <m:sSub>
                      <m:sSubPr>
                        <m:ctrlPr>
                          <a:rPr lang="fr-FR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fr-FR" sz="1200" b="1"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m:t>class</m:t>
                        </m:r>
                      </m:e>
                      <m:sub>
                        <m:r>
                          <a:rPr lang="fr-F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m:rPr>
                        <m:nor/>
                      </m:rPr>
                      <a:rPr lang="fr-FR" sz="1200" b="1" i="0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)</m:t>
                    </m:r>
                    <m:r>
                      <m:rPr>
                        <m:nor/>
                      </m:rPr>
                      <a:rPr lang="fr-FR" sz="1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≈</m:t>
                    </m:r>
                    <m:r>
                      <m:rPr>
                        <m:nor/>
                      </m:rPr>
                      <a:rPr lang="fr-FR" sz="1200" b="1" i="0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sSub>
                      <m:sSubPr>
                        <m:ctrlPr>
                          <a:rPr lang="fr-F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fr-FR" sz="1200" b="1" i="1" smtClean="0">
                            <a:latin typeface="Cambria Math" panose="02040503050406030204" pitchFamily="18" charset="0"/>
                          </a:rPr>
                          <m:t>𝒗𝒂𝒍</m:t>
                        </m:r>
                      </m:sub>
                    </m:sSub>
                    <m:r>
                      <m:rPr>
                        <m:nor/>
                      </m:rPr>
                      <a:rPr lang="fr-FR" sz="1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(</m:t>
                    </m:r>
                    <m:sSub>
                      <m:sSubPr>
                        <m:ctrlPr>
                          <a:rPr lang="fr-F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fr-FR" sz="1200" b="1"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m:t>class</m:t>
                        </m:r>
                      </m:e>
                      <m:sub>
                        <m:r>
                          <a:rPr lang="fr-F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m:rPr>
                        <m:nor/>
                      </m:rPr>
                      <a:rPr lang="fr-FR" sz="1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)</m:t>
                    </m:r>
                  </m:oMath>
                </a14:m>
                <a:endParaRPr lang="fr-FR" sz="1200" b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 lvl="0" algn="just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Char char="•"/>
                </a:pP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90% training / 10% validation</a:t>
                </a:r>
              </a:p>
              <a:p>
                <a:pPr lvl="0" algn="just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Char char="•"/>
                </a:pP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Batch size = </a:t>
                </a:r>
                <a:r>
                  <a:rPr lang="fr-FR" altLang="fr-FR" sz="1200" b="1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32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for training/validation ,</a:t>
                </a:r>
                <a:r>
                  <a:rPr lang="fr-FR" altLang="fr-FR" sz="1200" b="1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64 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for </a:t>
                </a:r>
                <a:r>
                  <a:rPr lang="fr-FR" altLang="fr-FR" sz="1200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testing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</a:p>
              <a:p>
                <a:pPr lvl="0" algn="just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Char char="•"/>
                </a:pP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Maximum of </a:t>
                </a:r>
                <a:r>
                  <a:rPr lang="fr-FR" altLang="fr-FR" sz="1200" b="1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60 </a:t>
                </a:r>
                <a:r>
                  <a:rPr lang="fr-FR" altLang="fr-FR" sz="1200" b="1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epochs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, </a:t>
                </a:r>
                <a:r>
                  <a:rPr lang="fr-FR" altLang="fr-FR" sz="1200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with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altLang="fr-FR" sz="1200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early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altLang="fr-FR" sz="1200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stopping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to </a:t>
                </a:r>
                <a:r>
                  <a:rPr lang="fr-FR" altLang="fr-FR" sz="1200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prevent</a:t>
                </a:r>
                <a:r>
                  <a:rPr lang="fr-FR" altLang="fr-FR" sz="12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altLang="fr-FR" sz="1200" dirty="0" err="1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overfitting</a:t>
                </a:r>
                <a:endParaRPr lang="fr-FR" altLang="fr-FR" sz="12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1F650B4-2067-2919-340B-27CDE2594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091" y="2769377"/>
                <a:ext cx="5327895" cy="1685461"/>
              </a:xfrm>
              <a:prstGeom prst="rect">
                <a:avLst/>
              </a:prstGeom>
              <a:blipFill>
                <a:blip r:embed="rId5"/>
                <a:stretch>
                  <a:fillRect l="-686" b="-39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15613A-9CE3-45C1-BB59-2938A374D98C}"/>
              </a:ext>
            </a:extLst>
          </p:cNvPr>
          <p:cNvSpPr txBox="1">
            <a:spLocks/>
          </p:cNvSpPr>
          <p:nvPr/>
        </p:nvSpPr>
        <p:spPr>
          <a:xfrm>
            <a:off x="8581291" y="4686301"/>
            <a:ext cx="338504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67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&amp; </a:t>
            </a:r>
            <a:r>
              <a:rPr lang="fr-FR" dirty="0" err="1"/>
              <a:t>Why</a:t>
            </a:r>
            <a:r>
              <a:rPr lang="fr-FR" dirty="0"/>
              <a:t> CNN ?</a:t>
            </a:r>
            <a:endParaRPr dirty="0"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2"/>
          </p:nvPr>
        </p:nvSpPr>
        <p:spPr>
          <a:xfrm>
            <a:off x="720000" y="1112200"/>
            <a:ext cx="3571200" cy="17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000000"/>
                </a:solidFill>
              </a:rPr>
              <a:t>Model </a:t>
            </a:r>
            <a:r>
              <a:rPr lang="fr-FR" sz="1600" b="1" dirty="0" err="1">
                <a:solidFill>
                  <a:srgbClr val="000000"/>
                </a:solidFill>
              </a:rPr>
              <a:t>Characteristics</a:t>
            </a:r>
            <a:r>
              <a:rPr lang="fr-FR" sz="1600" b="1" dirty="0">
                <a:solidFill>
                  <a:srgbClr val="000000"/>
                </a:solidFill>
              </a:rPr>
              <a:t>: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65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images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65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Captures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edges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shapes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65100" algn="just">
              <a:lnSpc>
                <a:spcPct val="150000"/>
              </a:lnSpc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Robustness over rotation and lightning</a:t>
            </a:r>
            <a:endParaRPr lang="fr-FR"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65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Preserves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spatial information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2"/>
          </p:nvPr>
        </p:nvSpPr>
        <p:spPr>
          <a:xfrm>
            <a:off x="5100918" y="1112200"/>
            <a:ext cx="4852800" cy="17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000000"/>
                </a:solidFill>
              </a:rPr>
              <a:t>Reason for </a:t>
            </a:r>
            <a:r>
              <a:rPr lang="fr-FR" sz="1600" b="1" dirty="0" err="1">
                <a:solidFill>
                  <a:srgbClr val="000000"/>
                </a:solidFill>
              </a:rPr>
              <a:t>Choice</a:t>
            </a:r>
            <a:r>
              <a:rPr lang="fr-FR" sz="1600" b="1" dirty="0">
                <a:solidFill>
                  <a:srgbClr val="000000"/>
                </a:solidFill>
              </a:rPr>
              <a:t>: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Signs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have multiple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shapes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rotations and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lightning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Signs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symbols</a:t>
            </a:r>
            <a:r>
              <a:rPr lang="fr-FR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fr-FR" sz="11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texts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pic>
        <p:nvPicPr>
          <p:cNvPr id="1026" name="Picture 2" descr="Convolutional Neural Network (CNN) | NVIDIA Developer">
            <a:extLst>
              <a:ext uri="{FF2B5EF4-FFF2-40B4-BE49-F238E27FC236}">
                <a16:creationId xmlns:a16="http://schemas.microsoft.com/office/drawing/2014/main" id="{D8D860F7-A678-902A-07DA-04C57F6E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389" y="2783265"/>
            <a:ext cx="53340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54BF-C3D7-48A0-B186-B4763442D9E7}"/>
              </a:ext>
            </a:extLst>
          </p:cNvPr>
          <p:cNvSpPr txBox="1">
            <a:spLocks/>
          </p:cNvSpPr>
          <p:nvPr/>
        </p:nvSpPr>
        <p:spPr>
          <a:xfrm>
            <a:off x="8581291" y="4686301"/>
            <a:ext cx="338504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7</a:t>
            </a:fld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77;p40">
            <a:extLst>
              <a:ext uri="{FF2B5EF4-FFF2-40B4-BE49-F238E27FC236}">
                <a16:creationId xmlns:a16="http://schemas.microsoft.com/office/drawing/2014/main" id="{EBA4BB9A-A993-9CCD-ABDA-58CF35572CB3}"/>
              </a:ext>
            </a:extLst>
          </p:cNvPr>
          <p:cNvSpPr txBox="1">
            <a:spLocks/>
          </p:cNvSpPr>
          <p:nvPr/>
        </p:nvSpPr>
        <p:spPr>
          <a:xfrm>
            <a:off x="1047760" y="230629"/>
            <a:ext cx="7048480" cy="390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600"/>
            </a:pPr>
            <a:r>
              <a:rPr lang="fr-FR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CNN </a:t>
            </a:r>
            <a:r>
              <a:rPr lang="fr-FR" sz="3600" b="1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Architechture</a:t>
            </a:r>
            <a:r>
              <a:rPr lang="fr-FR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fr-FR" sz="3600" b="1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Overview</a:t>
            </a:r>
            <a:r>
              <a:rPr lang="fr-FR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 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526F316-3BB2-4D10-4A70-DDC55130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4725634"/>
            <a:ext cx="3619814" cy="419136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F4EB048-14B4-969D-2208-AC3E57577A0F}"/>
              </a:ext>
            </a:extLst>
          </p:cNvPr>
          <p:cNvGrpSpPr/>
          <p:nvPr/>
        </p:nvGrpSpPr>
        <p:grpSpPr>
          <a:xfrm>
            <a:off x="7315200" y="90890"/>
            <a:ext cx="1815299" cy="528870"/>
            <a:chOff x="6263287" y="141195"/>
            <a:chExt cx="2858411" cy="816935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F37EF5-69D8-1639-6DC3-07BBDE096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3287" y="141195"/>
              <a:ext cx="2109399" cy="695004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AE623EB-0FCE-5113-2C96-46146FA1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833" y="141195"/>
              <a:ext cx="938865" cy="816935"/>
            </a:xfrm>
            <a:prstGeom prst="rect">
              <a:avLst/>
            </a:prstGeom>
          </p:spPr>
        </p:pic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5C7E9633-EE2B-D471-86A9-7451B5454C56}"/>
              </a:ext>
            </a:extLst>
          </p:cNvPr>
          <p:cNvSpPr txBox="1"/>
          <p:nvPr/>
        </p:nvSpPr>
        <p:spPr>
          <a:xfrm>
            <a:off x="956467" y="930303"/>
            <a:ext cx="579096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Input: (3, 32, 32)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│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Conv2d(3→32, 3x3, pad=1) → </a:t>
            </a:r>
            <a:r>
              <a:rPr lang="fr-FR" sz="1100" dirty="0" err="1">
                <a:latin typeface="Poppins" panose="00000500000000000000" pitchFamily="2" charset="0"/>
                <a:cs typeface="Poppins" panose="00000500000000000000" pitchFamily="2" charset="0"/>
              </a:rPr>
              <a:t>ReLU</a:t>
            </a:r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 → (32, 32, 32)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Conv2d(32→32, 3x3, pad=1) → </a:t>
            </a:r>
            <a:r>
              <a:rPr lang="fr-FR" sz="1100" dirty="0" err="1">
                <a:latin typeface="Poppins" panose="00000500000000000000" pitchFamily="2" charset="0"/>
                <a:cs typeface="Poppins" panose="00000500000000000000" pitchFamily="2" charset="0"/>
              </a:rPr>
              <a:t>ReLU</a:t>
            </a:r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 → (32, 32, 32)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MaxPool2d(2x2) → (32, 16, 16)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Dropout(0.25)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│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Conv2d(32→64, 3x3, pad=1) → </a:t>
            </a:r>
            <a:r>
              <a:rPr lang="fr-FR" sz="1100" dirty="0" err="1">
                <a:latin typeface="Poppins" panose="00000500000000000000" pitchFamily="2" charset="0"/>
                <a:cs typeface="Poppins" panose="00000500000000000000" pitchFamily="2" charset="0"/>
              </a:rPr>
              <a:t>ReLU</a:t>
            </a:r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 → (64, 16, 16)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Conv2d(64→64, 3x3, pad=1) → </a:t>
            </a:r>
            <a:r>
              <a:rPr lang="fr-FR" sz="1100" dirty="0" err="1">
                <a:latin typeface="Poppins" panose="00000500000000000000" pitchFamily="2" charset="0"/>
                <a:cs typeface="Poppins" panose="00000500000000000000" pitchFamily="2" charset="0"/>
              </a:rPr>
              <a:t>ReLU</a:t>
            </a:r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 → (64, 16, 16)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MaxPool2d(2x2) → (64, 8, 8)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Dropout(0.25)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│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Conv2d(64→128, 3x3, pad=1) → </a:t>
            </a:r>
            <a:r>
              <a:rPr lang="fr-FR" sz="1100" dirty="0" err="1">
                <a:latin typeface="Poppins" panose="00000500000000000000" pitchFamily="2" charset="0"/>
                <a:cs typeface="Poppins" panose="00000500000000000000" pitchFamily="2" charset="0"/>
              </a:rPr>
              <a:t>ReLU</a:t>
            </a:r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 → (128, 8, 8)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MaxPool2d(2x2) → (128, 4, 4)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Dropout(0.3)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│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</a:t>
            </a:r>
            <a:r>
              <a:rPr lang="fr-FR" sz="1100" dirty="0" err="1">
                <a:latin typeface="Poppins" panose="00000500000000000000" pitchFamily="2" charset="0"/>
                <a:cs typeface="Poppins" panose="00000500000000000000" pitchFamily="2" charset="0"/>
              </a:rPr>
              <a:t>Flatten</a:t>
            </a:r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 → 2048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</a:t>
            </a:r>
            <a:r>
              <a:rPr lang="fr-FR" sz="1100" dirty="0" err="1">
                <a:latin typeface="Poppins" panose="00000500000000000000" pitchFamily="2" charset="0"/>
                <a:cs typeface="Poppins" panose="00000500000000000000" pitchFamily="2" charset="0"/>
              </a:rPr>
              <a:t>Linear</a:t>
            </a:r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(2048→256) → </a:t>
            </a:r>
            <a:r>
              <a:rPr lang="fr-FR" sz="1100" dirty="0" err="1">
                <a:latin typeface="Poppins" panose="00000500000000000000" pitchFamily="2" charset="0"/>
                <a:cs typeface="Poppins" panose="00000500000000000000" pitchFamily="2" charset="0"/>
              </a:rPr>
              <a:t>ReLU</a:t>
            </a:r>
            <a:endParaRPr lang="fr-FR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Dropout(0.5)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├─ </a:t>
            </a:r>
            <a:r>
              <a:rPr lang="fr-FR" sz="1100" dirty="0" err="1">
                <a:latin typeface="Poppins" panose="00000500000000000000" pitchFamily="2" charset="0"/>
                <a:cs typeface="Poppins" panose="00000500000000000000" pitchFamily="2" charset="0"/>
              </a:rPr>
              <a:t>Linear</a:t>
            </a:r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(256→43)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│</a:t>
            </a:r>
          </a:p>
          <a:p>
            <a:pPr algn="just"/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Output: (43)</a:t>
            </a:r>
          </a:p>
        </p:txBody>
      </p:sp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810CE175-5B01-B948-D150-23C8F474F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" y="833120"/>
            <a:ext cx="9133840" cy="437134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58090A-C77F-4C20-8BD4-829EB17A2A12}"/>
              </a:ext>
            </a:extLst>
          </p:cNvPr>
          <p:cNvSpPr txBox="1">
            <a:spLocks/>
          </p:cNvSpPr>
          <p:nvPr/>
        </p:nvSpPr>
        <p:spPr>
          <a:xfrm>
            <a:off x="8581291" y="4686301"/>
            <a:ext cx="338504" cy="3468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8804BE1C-932B-4657-BB14-5F03681F0DD4}" type="slidenum">
              <a:rPr lang="en-US" sz="1400" smtClean="0"/>
              <a:pPr/>
              <a:t>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155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</a:t>
            </a:r>
            <a:r>
              <a:rPr lang="en" dirty="0"/>
              <a:t>hy ReLU ? </a:t>
            </a:r>
            <a:endParaRPr dirty="0"/>
          </a:p>
        </p:txBody>
      </p:sp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Architecture Design </a:t>
            </a:r>
            <a:r>
              <a:rPr lang="en" dirty="0"/>
              <a:t>Justification </a:t>
            </a:r>
            <a:endParaRPr dirty="0"/>
          </a:p>
        </p:txBody>
      </p:sp>
      <p:sp>
        <p:nvSpPr>
          <p:cNvPr id="445" name="Google Shape;445;p43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303360" cy="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Key features: </a:t>
            </a:r>
            <a:r>
              <a:rPr lang="en-US" b="1" dirty="0"/>
              <a:t>shape, color, symbols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 not require high-resolution textures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 err="1"/>
              <a:t>Smaller</a:t>
            </a:r>
            <a:r>
              <a:rPr lang="fr-FR" dirty="0"/>
              <a:t> input →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latency</a:t>
            </a:r>
            <a:r>
              <a:rPr lang="fr-FR" dirty="0"/>
              <a:t>  &amp; </a:t>
            </a:r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dirty="0"/>
          </a:p>
        </p:txBody>
      </p:sp>
      <p:sp>
        <p:nvSpPr>
          <p:cNvPr id="446" name="Google Shape;446;p43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Two stacked 3×3 kernels ≈ effective </a:t>
            </a:r>
            <a:r>
              <a:rPr lang="en-US" b="1" dirty="0"/>
              <a:t>5×5 receptive field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 err="1"/>
              <a:t>Fewer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: </a:t>
            </a:r>
          </a:p>
          <a:p>
            <a:pPr marL="0" lvl="0" indent="0"/>
            <a:r>
              <a:rPr lang="fr-FR" dirty="0"/>
              <a:t>- 5×5 kernel: 25 </a:t>
            </a:r>
            <a:r>
              <a:rPr lang="fr-FR" dirty="0" err="1"/>
              <a:t>parameters</a:t>
            </a:r>
            <a:endParaRPr lang="fr-FR" dirty="0"/>
          </a:p>
          <a:p>
            <a:pPr marL="0" lvl="0" indent="0"/>
            <a:r>
              <a:rPr lang="en-US" dirty="0"/>
              <a:t>- Two 3×3 kernels: 18 parameters</a:t>
            </a:r>
            <a:endParaRPr lang="fr-FR" dirty="0"/>
          </a:p>
          <a:p>
            <a:pPr marL="0" lvl="0" indent="0"/>
            <a:endParaRPr lang="fr-FR" dirty="0"/>
          </a:p>
          <a:p>
            <a:pPr marL="0" lvl="0" indent="0"/>
            <a:endParaRPr dirty="0"/>
          </a:p>
        </p:txBody>
      </p:sp>
      <p:sp>
        <p:nvSpPr>
          <p:cNvPr id="447" name="Google Shape;447;p43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Computationally</a:t>
            </a:r>
            <a:r>
              <a:rPr lang="fr-FR" dirty="0"/>
              <a:t> cheap</a:t>
            </a:r>
          </a:p>
          <a:p>
            <a:pPr marL="171450" lvl="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Sparse</a:t>
            </a:r>
            <a:r>
              <a:rPr lang="fr-FR" dirty="0"/>
              <a:t> activations</a:t>
            </a:r>
          </a:p>
          <a:p>
            <a:pPr marL="171450" lvl="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Avoids</a:t>
            </a:r>
            <a:r>
              <a:rPr lang="fr-FR" dirty="0"/>
              <a:t> </a:t>
            </a:r>
            <a:r>
              <a:rPr lang="fr-FR" dirty="0" err="1"/>
              <a:t>vanishing</a:t>
            </a:r>
            <a:r>
              <a:rPr lang="fr-FR" dirty="0"/>
              <a:t> gradients</a:t>
            </a:r>
          </a:p>
          <a:p>
            <a:pPr marL="171450" lvl="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dead</a:t>
            </a:r>
            <a:r>
              <a:rPr lang="fr-FR" dirty="0"/>
              <a:t> </a:t>
            </a:r>
            <a:r>
              <a:rPr lang="fr-FR" dirty="0" err="1"/>
              <a:t>ReLU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observed</a:t>
            </a:r>
            <a:endParaRPr lang="fr-FR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48" name="Google Shape;448;p43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Improves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endParaRPr lang="fr-FR" dirty="0"/>
          </a:p>
          <a:p>
            <a:pPr marL="171450" lvl="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Prevents</a:t>
            </a:r>
            <a:r>
              <a:rPr lang="fr-FR" dirty="0"/>
              <a:t> </a:t>
            </a:r>
            <a:r>
              <a:rPr lang="fr-FR" dirty="0" err="1"/>
              <a:t>co-adaptation</a:t>
            </a:r>
            <a:r>
              <a:rPr lang="fr-FR" dirty="0"/>
              <a:t> of </a:t>
            </a:r>
            <a:r>
              <a:rPr lang="fr-FR" dirty="0" err="1"/>
              <a:t>neurons</a:t>
            </a:r>
            <a:endParaRPr lang="fr-FR" dirty="0"/>
          </a:p>
          <a:p>
            <a:pPr marL="171450" lvl="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Improves</a:t>
            </a:r>
            <a:r>
              <a:rPr lang="fr-FR" dirty="0"/>
              <a:t> </a:t>
            </a:r>
            <a:r>
              <a:rPr lang="fr-FR" dirty="0" err="1"/>
              <a:t>redundancy</a:t>
            </a:r>
            <a:endParaRPr lang="fr-FR" dirty="0"/>
          </a:p>
          <a:p>
            <a:pPr marL="0" lvl="0" indent="0">
              <a:lnSpc>
                <a:spcPct val="150000"/>
              </a:lnSpc>
            </a:pPr>
            <a:endParaRPr dirty="0"/>
          </a:p>
        </p:txBody>
      </p:sp>
      <p:sp>
        <p:nvSpPr>
          <p:cNvPr id="449" name="Google Shape;449;p43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32 x 32 ?</a:t>
            </a:r>
          </a:p>
        </p:txBody>
      </p:sp>
      <p:sp>
        <p:nvSpPr>
          <p:cNvPr id="450" name="Google Shape;450;p43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</a:t>
            </a:r>
            <a:r>
              <a:rPr lang="en" dirty="0"/>
              <a:t>hy 3 x 3 Kernel ?</a:t>
            </a:r>
            <a:endParaRPr dirty="0"/>
          </a:p>
        </p:txBody>
      </p:sp>
      <p:sp>
        <p:nvSpPr>
          <p:cNvPr id="451" name="Google Shape;451;p43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738614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Dropout ?</a:t>
            </a:r>
            <a:endParaRPr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A93D10B-941A-F7C5-AC0F-FC0065BEDCA2}"/>
              </a:ext>
            </a:extLst>
          </p:cNvPr>
          <p:cNvGrpSpPr/>
          <p:nvPr/>
        </p:nvGrpSpPr>
        <p:grpSpPr>
          <a:xfrm>
            <a:off x="6831980" y="164719"/>
            <a:ext cx="2200507" cy="624522"/>
            <a:chOff x="6263287" y="141195"/>
            <a:chExt cx="2858411" cy="816935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5B54DD9-6D6D-6DA6-E391-821DFFCCF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287" y="141195"/>
              <a:ext cx="2109399" cy="695004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657FD96-AA5B-39F2-D457-69077A2BD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833" y="141195"/>
              <a:ext cx="938865" cy="816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1972</Words>
  <Application>Microsoft Office PowerPoint</Application>
  <PresentationFormat>On-screen Show (16:9)</PresentationFormat>
  <Paragraphs>343</Paragraphs>
  <Slides>26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Cambria Math</vt:lpstr>
      <vt:lpstr>Calibri Light</vt:lpstr>
      <vt:lpstr>Nunito Light</vt:lpstr>
      <vt:lpstr>Poppins</vt:lpstr>
      <vt:lpstr>Anaheim</vt:lpstr>
      <vt:lpstr>Calibri</vt:lpstr>
      <vt:lpstr>Arial</vt:lpstr>
      <vt:lpstr>Wingdings</vt:lpstr>
      <vt:lpstr>Industrial Preliminary Project by Slidesgo</vt:lpstr>
      <vt:lpstr>Custom Design</vt:lpstr>
      <vt:lpstr>TRAFFIC SIGN RECOGNITION &amp; CLASSIFICATION </vt:lpstr>
      <vt:lpstr>TABLE OF CONTENTS</vt:lpstr>
      <vt:lpstr>Motivation &amp; Context</vt:lpstr>
      <vt:lpstr>Problem Definition &amp; GOAL  </vt:lpstr>
      <vt:lpstr>Datasets Used </vt:lpstr>
      <vt:lpstr>Data Processing   </vt:lpstr>
      <vt:lpstr>What is &amp; Why CNN ?</vt:lpstr>
      <vt:lpstr>PowerPoint Presentation</vt:lpstr>
      <vt:lpstr>Architecture Design Justification </vt:lpstr>
      <vt:lpstr>Architecture Design Justification </vt:lpstr>
      <vt:lpstr>Architecture Design Justification </vt:lpstr>
      <vt:lpstr>How We Mesure The Error ?</vt:lpstr>
      <vt:lpstr>How We reduce The Error ?</vt:lpstr>
      <vt:lpstr>Training &amp; Testing Pipeline</vt:lpstr>
      <vt:lpstr>Training Dynamics  </vt:lpstr>
      <vt:lpstr>Per-Class Accuracy</vt:lpstr>
      <vt:lpstr>Single Image Probability Analysis </vt:lpstr>
      <vt:lpstr>PowerPoint Presentation</vt:lpstr>
      <vt:lpstr>PowerPoint Presentation</vt:lpstr>
      <vt:lpstr>PowerPoint Presentation</vt:lpstr>
      <vt:lpstr>PowerPoint Presentation</vt:lpstr>
      <vt:lpstr>Alternative architectures </vt:lpstr>
      <vt:lpstr>PowerPoint Presentation</vt:lpstr>
      <vt:lpstr>Perspectives </vt:lpstr>
      <vt:lpstr>Conclusion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RECOGNITION &amp; CLASSIFICATION</dc:title>
  <dc:creator>User</dc:creator>
  <cp:lastModifiedBy>Mariam Janbein</cp:lastModifiedBy>
  <cp:revision>28</cp:revision>
  <dcterms:modified xsi:type="dcterms:W3CDTF">2025-12-17T15:04:00Z</dcterms:modified>
</cp:coreProperties>
</file>